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52" r:id="rId3"/>
    <p:sldId id="353" r:id="rId4"/>
    <p:sldId id="354" r:id="rId5"/>
    <p:sldId id="308" r:id="rId6"/>
    <p:sldId id="309" r:id="rId7"/>
    <p:sldId id="310" r:id="rId8"/>
    <p:sldId id="260" r:id="rId9"/>
    <p:sldId id="277" r:id="rId10"/>
    <p:sldId id="261" r:id="rId11"/>
    <p:sldId id="263" r:id="rId12"/>
    <p:sldId id="347" r:id="rId13"/>
    <p:sldId id="266" r:id="rId14"/>
    <p:sldId id="264" r:id="rId15"/>
    <p:sldId id="267" r:id="rId16"/>
    <p:sldId id="268" r:id="rId17"/>
    <p:sldId id="270" r:id="rId18"/>
    <p:sldId id="271" r:id="rId19"/>
    <p:sldId id="272" r:id="rId20"/>
    <p:sldId id="278" r:id="rId21"/>
    <p:sldId id="317" r:id="rId22"/>
    <p:sldId id="279" r:id="rId23"/>
    <p:sldId id="280" r:id="rId24"/>
    <p:sldId id="274" r:id="rId25"/>
    <p:sldId id="282" r:id="rId26"/>
    <p:sldId id="283" r:id="rId27"/>
    <p:sldId id="281" r:id="rId28"/>
    <p:sldId id="314" r:id="rId29"/>
    <p:sldId id="275" r:id="rId30"/>
    <p:sldId id="284" r:id="rId31"/>
    <p:sldId id="285" r:id="rId32"/>
    <p:sldId id="286" r:id="rId33"/>
    <p:sldId id="287" r:id="rId34"/>
    <p:sldId id="288" r:id="rId35"/>
    <p:sldId id="289" r:id="rId36"/>
    <p:sldId id="290" r:id="rId37"/>
    <p:sldId id="291" r:id="rId38"/>
    <p:sldId id="348" r:id="rId39"/>
    <p:sldId id="292" r:id="rId40"/>
    <p:sldId id="293" r:id="rId41"/>
    <p:sldId id="294" r:id="rId42"/>
    <p:sldId id="295" r:id="rId43"/>
    <p:sldId id="350" r:id="rId44"/>
    <p:sldId id="297" r:id="rId45"/>
    <p:sldId id="296" r:id="rId46"/>
    <p:sldId id="298" r:id="rId47"/>
    <p:sldId id="300" r:id="rId48"/>
    <p:sldId id="306" r:id="rId49"/>
    <p:sldId id="349" r:id="rId50"/>
    <p:sldId id="301" r:id="rId51"/>
    <p:sldId id="304" r:id="rId52"/>
    <p:sldId id="305" r:id="rId53"/>
    <p:sldId id="307" r:id="rId54"/>
    <p:sldId id="318" r:id="rId55"/>
    <p:sldId id="320" r:id="rId56"/>
    <p:sldId id="321" r:id="rId57"/>
    <p:sldId id="351" r:id="rId58"/>
    <p:sldId id="323" r:id="rId59"/>
    <p:sldId id="340" r:id="rId60"/>
    <p:sldId id="329" r:id="rId61"/>
    <p:sldId id="330" r:id="rId62"/>
    <p:sldId id="327" r:id="rId63"/>
    <p:sldId id="341" r:id="rId64"/>
    <p:sldId id="338" r:id="rId65"/>
    <p:sldId id="324" r:id="rId66"/>
    <p:sldId id="331" r:id="rId67"/>
    <p:sldId id="334" r:id="rId68"/>
    <p:sldId id="332" r:id="rId69"/>
    <p:sldId id="333" r:id="rId70"/>
    <p:sldId id="335" r:id="rId71"/>
    <p:sldId id="336" r:id="rId72"/>
    <p:sldId id="342" r:id="rId73"/>
    <p:sldId id="344" r:id="rId74"/>
    <p:sldId id="343" r:id="rId75"/>
    <p:sldId id="346" r:id="rId76"/>
    <p:sldId id="325" r:id="rId77"/>
    <p:sldId id="326" r:id="rId78"/>
    <p:sldId id="299" r:id="rId79"/>
    <p:sldId id="339" r:id="rId80"/>
    <p:sldId id="328"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29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F1313-847A-4598-9D99-5AF2EFAF4D3C}" type="doc">
      <dgm:prSet loTypeId="urn:microsoft.com/office/officeart/2005/8/layout/orgChart1" loCatId="hierarchy" qsTypeId="urn:microsoft.com/office/officeart/2005/8/quickstyle/simple1" qsCatId="simple" csTypeId="urn:microsoft.com/office/officeart/2005/8/colors/accent1_2" csCatId="accent1"/>
      <dgm:spPr/>
    </dgm:pt>
    <dgm:pt modelId="{56800D4B-9863-4892-8FD1-AA128ACF8E7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Буллинг </a:t>
          </a:r>
          <a:endParaRPr kumimoji="0" lang="ru-RU" altLang="ru-RU" b="0" i="0" u="none" strike="noStrike" cap="none" normalizeH="0" baseline="0" smtClean="0">
            <a:ln>
              <a:noFill/>
            </a:ln>
            <a:solidFill>
              <a:schemeClr val="tx1"/>
            </a:solidFill>
            <a:effectLst/>
            <a:latin typeface="Arial" charset="0"/>
            <a:cs typeface="Arial" charset="0"/>
          </a:endParaRPr>
        </a:p>
      </dgm:t>
    </dgm:pt>
    <dgm:pt modelId="{D090A23F-0382-467A-90A5-F9C141BC6020}" type="parTrans" cxnId="{B920526D-F424-4A8A-9A83-A647D0F6D6BD}">
      <dgm:prSet/>
      <dgm:spPr/>
    </dgm:pt>
    <dgm:pt modelId="{23E13954-B3A7-45FC-84C9-E99E6364B2AB}" type="sibTrans" cxnId="{B920526D-F424-4A8A-9A83-A647D0F6D6BD}">
      <dgm:prSet/>
      <dgm:spPr/>
    </dgm:pt>
    <dgm:pt modelId="{839AE1B9-67C6-413B-80C5-FEDB8E7197D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Вертикальный </a:t>
          </a:r>
          <a:endParaRPr kumimoji="0" lang="ru-RU" altLang="ru-RU" b="0" i="0" u="none" strike="noStrike" cap="none" normalizeH="0" baseline="0" smtClean="0">
            <a:ln>
              <a:noFill/>
            </a:ln>
            <a:solidFill>
              <a:schemeClr val="tx1"/>
            </a:solidFill>
            <a:effectLst/>
            <a:latin typeface="Arial" charset="0"/>
            <a:cs typeface="Arial" charset="0"/>
          </a:endParaRPr>
        </a:p>
      </dgm:t>
    </dgm:pt>
    <dgm:pt modelId="{14F362A9-8051-495C-A925-D43FB1F86AA5}" type="parTrans" cxnId="{89C99344-5440-4094-9107-F32C00BCFAB2}">
      <dgm:prSet/>
      <dgm:spPr/>
    </dgm:pt>
    <dgm:pt modelId="{CA027D5B-660A-4603-8CC7-05F05C1253FE}" type="sibTrans" cxnId="{89C99344-5440-4094-9107-F32C00BCFAB2}">
      <dgm:prSet/>
      <dgm:spPr/>
    </dgm:pt>
    <dgm:pt modelId="{222F315C-376B-4FAE-94E1-104EC8890AF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Сэндвич моббинг</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(смешанный)</a:t>
          </a:r>
          <a:endParaRPr kumimoji="0" lang="ru-RU" altLang="ru-RU" b="0" i="0" u="none" strike="noStrike" cap="none" normalizeH="0" baseline="0" smtClean="0">
            <a:ln>
              <a:noFill/>
            </a:ln>
            <a:solidFill>
              <a:schemeClr val="tx1"/>
            </a:solidFill>
            <a:effectLst/>
            <a:latin typeface="Arial" charset="0"/>
            <a:cs typeface="Arial" charset="0"/>
          </a:endParaRPr>
        </a:p>
      </dgm:t>
    </dgm:pt>
    <dgm:pt modelId="{B9A99026-9C31-4714-804F-BC5A6BCCFB2D}" type="parTrans" cxnId="{9BD1B70B-B17D-4EAF-9597-83AB36783318}">
      <dgm:prSet/>
      <dgm:spPr/>
    </dgm:pt>
    <dgm:pt modelId="{A2F30D91-76F5-4EFC-A542-52F75EACFFF5}" type="sibTrans" cxnId="{9BD1B70B-B17D-4EAF-9597-83AB36783318}">
      <dgm:prSet/>
      <dgm:spPr/>
    </dgm:pt>
    <dgm:pt modelId="{93D5A916-CBBE-4F16-98F5-451F4CACAAD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Горизонтальный</a:t>
          </a:r>
          <a:endParaRPr kumimoji="0" lang="ru-RU" altLang="ru-RU" b="0" i="0" u="none" strike="noStrike" cap="none" normalizeH="0" baseline="0" smtClean="0">
            <a:ln>
              <a:noFill/>
            </a:ln>
            <a:solidFill>
              <a:schemeClr val="tx1"/>
            </a:solidFill>
            <a:effectLst/>
            <a:latin typeface="Arial" charset="0"/>
            <a:cs typeface="Arial" charset="0"/>
          </a:endParaRPr>
        </a:p>
      </dgm:t>
    </dgm:pt>
    <dgm:pt modelId="{CA8A5637-3CB3-4B73-A9B8-97B0C08C58BA}" type="parTrans" cxnId="{73E18175-D32C-4051-8EFD-8E71334FDEF2}">
      <dgm:prSet/>
      <dgm:spPr/>
    </dgm:pt>
    <dgm:pt modelId="{B7522645-2C50-40CB-A64D-62045138C761}" type="sibTrans" cxnId="{73E18175-D32C-4051-8EFD-8E71334FDEF2}">
      <dgm:prSet/>
      <dgm:spPr/>
    </dgm:pt>
    <dgm:pt modelId="{DA90D4DC-F1D4-40F2-856D-ABBBD3BE2151}" type="pres">
      <dgm:prSet presAssocID="{BB1F1313-847A-4598-9D99-5AF2EFAF4D3C}" presName="hierChild1" presStyleCnt="0">
        <dgm:presLayoutVars>
          <dgm:orgChart val="1"/>
          <dgm:chPref val="1"/>
          <dgm:dir/>
          <dgm:animOne val="branch"/>
          <dgm:animLvl val="lvl"/>
          <dgm:resizeHandles/>
        </dgm:presLayoutVars>
      </dgm:prSet>
      <dgm:spPr/>
    </dgm:pt>
    <dgm:pt modelId="{927A617F-E4C5-43FB-8FAF-F7958B3BDF3F}" type="pres">
      <dgm:prSet presAssocID="{56800D4B-9863-4892-8FD1-AA128ACF8E7D}" presName="hierRoot1" presStyleCnt="0">
        <dgm:presLayoutVars>
          <dgm:hierBranch/>
        </dgm:presLayoutVars>
      </dgm:prSet>
      <dgm:spPr/>
    </dgm:pt>
    <dgm:pt modelId="{7201DB0C-B525-47BE-8221-1A9D17F22D86}" type="pres">
      <dgm:prSet presAssocID="{56800D4B-9863-4892-8FD1-AA128ACF8E7D}" presName="rootComposite1" presStyleCnt="0"/>
      <dgm:spPr/>
    </dgm:pt>
    <dgm:pt modelId="{2867C776-2F00-47C5-9659-3E82085F1BAC}" type="pres">
      <dgm:prSet presAssocID="{56800D4B-9863-4892-8FD1-AA128ACF8E7D}" presName="rootText1" presStyleLbl="node0" presStyleIdx="0" presStyleCnt="1">
        <dgm:presLayoutVars>
          <dgm:chPref val="3"/>
        </dgm:presLayoutVars>
      </dgm:prSet>
      <dgm:spPr/>
    </dgm:pt>
    <dgm:pt modelId="{63BE0839-A24E-4850-B625-5CA55F86A7F2}" type="pres">
      <dgm:prSet presAssocID="{56800D4B-9863-4892-8FD1-AA128ACF8E7D}" presName="rootConnector1" presStyleLbl="node1" presStyleIdx="0" presStyleCnt="0"/>
      <dgm:spPr/>
    </dgm:pt>
    <dgm:pt modelId="{BE4AE222-836C-41F3-A419-6F3809168B20}" type="pres">
      <dgm:prSet presAssocID="{56800D4B-9863-4892-8FD1-AA128ACF8E7D}" presName="hierChild2" presStyleCnt="0"/>
      <dgm:spPr/>
    </dgm:pt>
    <dgm:pt modelId="{716BE1EB-5044-48EB-9D50-2EC7816F17BE}" type="pres">
      <dgm:prSet presAssocID="{14F362A9-8051-495C-A925-D43FB1F86AA5}" presName="Name35" presStyleLbl="parChTrans1D2" presStyleIdx="0" presStyleCnt="3"/>
      <dgm:spPr/>
    </dgm:pt>
    <dgm:pt modelId="{958F982F-8FAC-4CDC-82EB-3DFFD1A7DC6A}" type="pres">
      <dgm:prSet presAssocID="{839AE1B9-67C6-413B-80C5-FEDB8E7197DC}" presName="hierRoot2" presStyleCnt="0">
        <dgm:presLayoutVars>
          <dgm:hierBranch/>
        </dgm:presLayoutVars>
      </dgm:prSet>
      <dgm:spPr/>
    </dgm:pt>
    <dgm:pt modelId="{CFD7FDF8-6BC8-43D2-B726-D497CECF8C76}" type="pres">
      <dgm:prSet presAssocID="{839AE1B9-67C6-413B-80C5-FEDB8E7197DC}" presName="rootComposite" presStyleCnt="0"/>
      <dgm:spPr/>
    </dgm:pt>
    <dgm:pt modelId="{7AC79F1F-67E8-4662-A5A4-349AAD63A9D0}" type="pres">
      <dgm:prSet presAssocID="{839AE1B9-67C6-413B-80C5-FEDB8E7197DC}" presName="rootText" presStyleLbl="node2" presStyleIdx="0" presStyleCnt="3">
        <dgm:presLayoutVars>
          <dgm:chPref val="3"/>
        </dgm:presLayoutVars>
      </dgm:prSet>
      <dgm:spPr/>
    </dgm:pt>
    <dgm:pt modelId="{F0CE8EFC-C655-45B1-BED4-2FB3286EBF9E}" type="pres">
      <dgm:prSet presAssocID="{839AE1B9-67C6-413B-80C5-FEDB8E7197DC}" presName="rootConnector" presStyleLbl="node2" presStyleIdx="0" presStyleCnt="3"/>
      <dgm:spPr/>
    </dgm:pt>
    <dgm:pt modelId="{A9F482EC-BBE8-4B96-8890-D43C85BF26EF}" type="pres">
      <dgm:prSet presAssocID="{839AE1B9-67C6-413B-80C5-FEDB8E7197DC}" presName="hierChild4" presStyleCnt="0"/>
      <dgm:spPr/>
    </dgm:pt>
    <dgm:pt modelId="{A1ED167B-4F95-46C8-B46E-B14E6C274AC9}" type="pres">
      <dgm:prSet presAssocID="{839AE1B9-67C6-413B-80C5-FEDB8E7197DC}" presName="hierChild5" presStyleCnt="0"/>
      <dgm:spPr/>
    </dgm:pt>
    <dgm:pt modelId="{322EE6AB-745B-4959-8791-06D91E417A61}" type="pres">
      <dgm:prSet presAssocID="{B9A99026-9C31-4714-804F-BC5A6BCCFB2D}" presName="Name35" presStyleLbl="parChTrans1D2" presStyleIdx="1" presStyleCnt="3"/>
      <dgm:spPr/>
    </dgm:pt>
    <dgm:pt modelId="{C5BDE782-A466-473F-8491-4A68ED7C1E46}" type="pres">
      <dgm:prSet presAssocID="{222F315C-376B-4FAE-94E1-104EC8890AF4}" presName="hierRoot2" presStyleCnt="0">
        <dgm:presLayoutVars>
          <dgm:hierBranch/>
        </dgm:presLayoutVars>
      </dgm:prSet>
      <dgm:spPr/>
    </dgm:pt>
    <dgm:pt modelId="{5D659266-C9A6-4E5E-A135-2B8447504EDF}" type="pres">
      <dgm:prSet presAssocID="{222F315C-376B-4FAE-94E1-104EC8890AF4}" presName="rootComposite" presStyleCnt="0"/>
      <dgm:spPr/>
    </dgm:pt>
    <dgm:pt modelId="{0919C14F-A4B4-44ED-AF2F-5FA8BF9ACBD5}" type="pres">
      <dgm:prSet presAssocID="{222F315C-376B-4FAE-94E1-104EC8890AF4}" presName="rootText" presStyleLbl="node2" presStyleIdx="1" presStyleCnt="3">
        <dgm:presLayoutVars>
          <dgm:chPref val="3"/>
        </dgm:presLayoutVars>
      </dgm:prSet>
      <dgm:spPr/>
    </dgm:pt>
    <dgm:pt modelId="{275016A3-BEAC-48D5-BAF3-9E2A5862E8B6}" type="pres">
      <dgm:prSet presAssocID="{222F315C-376B-4FAE-94E1-104EC8890AF4}" presName="rootConnector" presStyleLbl="node2" presStyleIdx="1" presStyleCnt="3"/>
      <dgm:spPr/>
    </dgm:pt>
    <dgm:pt modelId="{D08DA62C-3174-4742-8412-120A11C8CD54}" type="pres">
      <dgm:prSet presAssocID="{222F315C-376B-4FAE-94E1-104EC8890AF4}" presName="hierChild4" presStyleCnt="0"/>
      <dgm:spPr/>
    </dgm:pt>
    <dgm:pt modelId="{2C2CA8F9-ADAC-4070-AA16-4CB2247DA5CA}" type="pres">
      <dgm:prSet presAssocID="{222F315C-376B-4FAE-94E1-104EC8890AF4}" presName="hierChild5" presStyleCnt="0"/>
      <dgm:spPr/>
    </dgm:pt>
    <dgm:pt modelId="{4ABE82AF-2393-49C4-A34D-DDED485EC21D}" type="pres">
      <dgm:prSet presAssocID="{CA8A5637-3CB3-4B73-A9B8-97B0C08C58BA}" presName="Name35" presStyleLbl="parChTrans1D2" presStyleIdx="2" presStyleCnt="3"/>
      <dgm:spPr/>
    </dgm:pt>
    <dgm:pt modelId="{498A329C-EE4D-4186-B3DD-42A4BEB248FE}" type="pres">
      <dgm:prSet presAssocID="{93D5A916-CBBE-4F16-98F5-451F4CACAADE}" presName="hierRoot2" presStyleCnt="0">
        <dgm:presLayoutVars>
          <dgm:hierBranch/>
        </dgm:presLayoutVars>
      </dgm:prSet>
      <dgm:spPr/>
    </dgm:pt>
    <dgm:pt modelId="{AB37D7CC-2F84-4130-924F-D7DB27387DCD}" type="pres">
      <dgm:prSet presAssocID="{93D5A916-CBBE-4F16-98F5-451F4CACAADE}" presName="rootComposite" presStyleCnt="0"/>
      <dgm:spPr/>
    </dgm:pt>
    <dgm:pt modelId="{B9FC7E4A-C4EA-4AD0-A73F-BE3BB15EA27E}" type="pres">
      <dgm:prSet presAssocID="{93D5A916-CBBE-4F16-98F5-451F4CACAADE}" presName="rootText" presStyleLbl="node2" presStyleIdx="2" presStyleCnt="3">
        <dgm:presLayoutVars>
          <dgm:chPref val="3"/>
        </dgm:presLayoutVars>
      </dgm:prSet>
      <dgm:spPr/>
    </dgm:pt>
    <dgm:pt modelId="{ACC698EB-5C66-4967-939C-8ECB1C14C692}" type="pres">
      <dgm:prSet presAssocID="{93D5A916-CBBE-4F16-98F5-451F4CACAADE}" presName="rootConnector" presStyleLbl="node2" presStyleIdx="2" presStyleCnt="3"/>
      <dgm:spPr/>
    </dgm:pt>
    <dgm:pt modelId="{98C94968-4EE7-4BD4-B798-A4D1B80A2A52}" type="pres">
      <dgm:prSet presAssocID="{93D5A916-CBBE-4F16-98F5-451F4CACAADE}" presName="hierChild4" presStyleCnt="0"/>
      <dgm:spPr/>
    </dgm:pt>
    <dgm:pt modelId="{A723E5EC-0080-4D83-B936-6A894E66FCDB}" type="pres">
      <dgm:prSet presAssocID="{93D5A916-CBBE-4F16-98F5-451F4CACAADE}" presName="hierChild5" presStyleCnt="0"/>
      <dgm:spPr/>
    </dgm:pt>
    <dgm:pt modelId="{26A601D4-D0E3-4B75-9862-435254650377}" type="pres">
      <dgm:prSet presAssocID="{56800D4B-9863-4892-8FD1-AA128ACF8E7D}" presName="hierChild3" presStyleCnt="0"/>
      <dgm:spPr/>
    </dgm:pt>
  </dgm:ptLst>
  <dgm:cxnLst>
    <dgm:cxn modelId="{6DD52C73-7A2A-4DDB-8019-7DB0DA2CB60B}" type="presOf" srcId="{93D5A916-CBBE-4F16-98F5-451F4CACAADE}" destId="{B9FC7E4A-C4EA-4AD0-A73F-BE3BB15EA27E}" srcOrd="0" destOrd="0" presId="urn:microsoft.com/office/officeart/2005/8/layout/orgChart1"/>
    <dgm:cxn modelId="{0AB4BED9-EBC0-4457-B0E1-6C9472836FF6}" type="presOf" srcId="{14F362A9-8051-495C-A925-D43FB1F86AA5}" destId="{716BE1EB-5044-48EB-9D50-2EC7816F17BE}" srcOrd="0" destOrd="0" presId="urn:microsoft.com/office/officeart/2005/8/layout/orgChart1"/>
    <dgm:cxn modelId="{0FE0C639-5B9E-4B44-BBFB-0CC169A154A3}" type="presOf" srcId="{222F315C-376B-4FAE-94E1-104EC8890AF4}" destId="{275016A3-BEAC-48D5-BAF3-9E2A5862E8B6}" srcOrd="1" destOrd="0" presId="urn:microsoft.com/office/officeart/2005/8/layout/orgChart1"/>
    <dgm:cxn modelId="{73E18175-D32C-4051-8EFD-8E71334FDEF2}" srcId="{56800D4B-9863-4892-8FD1-AA128ACF8E7D}" destId="{93D5A916-CBBE-4F16-98F5-451F4CACAADE}" srcOrd="2" destOrd="0" parTransId="{CA8A5637-3CB3-4B73-A9B8-97B0C08C58BA}" sibTransId="{B7522645-2C50-40CB-A64D-62045138C761}"/>
    <dgm:cxn modelId="{1A5CBE90-DD9A-47EA-A8CA-9AA9A661D95D}" type="presOf" srcId="{56800D4B-9863-4892-8FD1-AA128ACF8E7D}" destId="{63BE0839-A24E-4850-B625-5CA55F86A7F2}" srcOrd="1" destOrd="0" presId="urn:microsoft.com/office/officeart/2005/8/layout/orgChart1"/>
    <dgm:cxn modelId="{89C99344-5440-4094-9107-F32C00BCFAB2}" srcId="{56800D4B-9863-4892-8FD1-AA128ACF8E7D}" destId="{839AE1B9-67C6-413B-80C5-FEDB8E7197DC}" srcOrd="0" destOrd="0" parTransId="{14F362A9-8051-495C-A925-D43FB1F86AA5}" sibTransId="{CA027D5B-660A-4603-8CC7-05F05C1253FE}"/>
    <dgm:cxn modelId="{CF5B12E9-5D35-44A9-A645-D53FABE0CA75}" type="presOf" srcId="{222F315C-376B-4FAE-94E1-104EC8890AF4}" destId="{0919C14F-A4B4-44ED-AF2F-5FA8BF9ACBD5}" srcOrd="0" destOrd="0" presId="urn:microsoft.com/office/officeart/2005/8/layout/orgChart1"/>
    <dgm:cxn modelId="{B920526D-F424-4A8A-9A83-A647D0F6D6BD}" srcId="{BB1F1313-847A-4598-9D99-5AF2EFAF4D3C}" destId="{56800D4B-9863-4892-8FD1-AA128ACF8E7D}" srcOrd="0" destOrd="0" parTransId="{D090A23F-0382-467A-90A5-F9C141BC6020}" sibTransId="{23E13954-B3A7-45FC-84C9-E99E6364B2AB}"/>
    <dgm:cxn modelId="{3146BD4C-672C-48AB-B172-C8DE2E38CDF8}" type="presOf" srcId="{BB1F1313-847A-4598-9D99-5AF2EFAF4D3C}" destId="{DA90D4DC-F1D4-40F2-856D-ABBBD3BE2151}" srcOrd="0" destOrd="0" presId="urn:microsoft.com/office/officeart/2005/8/layout/orgChart1"/>
    <dgm:cxn modelId="{E237FC41-D94B-4EB1-B9C5-236A0FE43BAC}" type="presOf" srcId="{839AE1B9-67C6-413B-80C5-FEDB8E7197DC}" destId="{7AC79F1F-67E8-4662-A5A4-349AAD63A9D0}" srcOrd="0" destOrd="0" presId="urn:microsoft.com/office/officeart/2005/8/layout/orgChart1"/>
    <dgm:cxn modelId="{9BD1B70B-B17D-4EAF-9597-83AB36783318}" srcId="{56800D4B-9863-4892-8FD1-AA128ACF8E7D}" destId="{222F315C-376B-4FAE-94E1-104EC8890AF4}" srcOrd="1" destOrd="0" parTransId="{B9A99026-9C31-4714-804F-BC5A6BCCFB2D}" sibTransId="{A2F30D91-76F5-4EFC-A542-52F75EACFFF5}"/>
    <dgm:cxn modelId="{7BEE58DE-C099-4CDA-9C57-257A419C83B8}" type="presOf" srcId="{93D5A916-CBBE-4F16-98F5-451F4CACAADE}" destId="{ACC698EB-5C66-4967-939C-8ECB1C14C692}" srcOrd="1" destOrd="0" presId="urn:microsoft.com/office/officeart/2005/8/layout/orgChart1"/>
    <dgm:cxn modelId="{CAE25925-97CE-40BE-8976-C3D2348EB8B7}" type="presOf" srcId="{56800D4B-9863-4892-8FD1-AA128ACF8E7D}" destId="{2867C776-2F00-47C5-9659-3E82085F1BAC}" srcOrd="0" destOrd="0" presId="urn:microsoft.com/office/officeart/2005/8/layout/orgChart1"/>
    <dgm:cxn modelId="{30AF89DA-29B4-4041-B004-4A71595003C2}" type="presOf" srcId="{839AE1B9-67C6-413B-80C5-FEDB8E7197DC}" destId="{F0CE8EFC-C655-45B1-BED4-2FB3286EBF9E}" srcOrd="1" destOrd="0" presId="urn:microsoft.com/office/officeart/2005/8/layout/orgChart1"/>
    <dgm:cxn modelId="{5605EF3F-23FE-417C-9693-6D3E500D7389}" type="presOf" srcId="{CA8A5637-3CB3-4B73-A9B8-97B0C08C58BA}" destId="{4ABE82AF-2393-49C4-A34D-DDED485EC21D}" srcOrd="0" destOrd="0" presId="urn:microsoft.com/office/officeart/2005/8/layout/orgChart1"/>
    <dgm:cxn modelId="{B13149DE-9328-4FBB-B3B7-01033EB928A9}" type="presOf" srcId="{B9A99026-9C31-4714-804F-BC5A6BCCFB2D}" destId="{322EE6AB-745B-4959-8791-06D91E417A61}" srcOrd="0" destOrd="0" presId="urn:microsoft.com/office/officeart/2005/8/layout/orgChart1"/>
    <dgm:cxn modelId="{365B6CB4-D742-485B-8BC3-51CF2698A2AB}" type="presParOf" srcId="{DA90D4DC-F1D4-40F2-856D-ABBBD3BE2151}" destId="{927A617F-E4C5-43FB-8FAF-F7958B3BDF3F}" srcOrd="0" destOrd="0" presId="urn:microsoft.com/office/officeart/2005/8/layout/orgChart1"/>
    <dgm:cxn modelId="{232203B4-2E72-4BEE-9604-387D1A192503}" type="presParOf" srcId="{927A617F-E4C5-43FB-8FAF-F7958B3BDF3F}" destId="{7201DB0C-B525-47BE-8221-1A9D17F22D86}" srcOrd="0" destOrd="0" presId="urn:microsoft.com/office/officeart/2005/8/layout/orgChart1"/>
    <dgm:cxn modelId="{0C2C0571-9A65-4C3F-BBB8-CFC6AE4428F2}" type="presParOf" srcId="{7201DB0C-B525-47BE-8221-1A9D17F22D86}" destId="{2867C776-2F00-47C5-9659-3E82085F1BAC}" srcOrd="0" destOrd="0" presId="urn:microsoft.com/office/officeart/2005/8/layout/orgChart1"/>
    <dgm:cxn modelId="{22262E74-1B7D-4217-8985-B90336627BFC}" type="presParOf" srcId="{7201DB0C-B525-47BE-8221-1A9D17F22D86}" destId="{63BE0839-A24E-4850-B625-5CA55F86A7F2}" srcOrd="1" destOrd="0" presId="urn:microsoft.com/office/officeart/2005/8/layout/orgChart1"/>
    <dgm:cxn modelId="{E3042F07-48DA-440C-A9CC-1663B886DB41}" type="presParOf" srcId="{927A617F-E4C5-43FB-8FAF-F7958B3BDF3F}" destId="{BE4AE222-836C-41F3-A419-6F3809168B20}" srcOrd="1" destOrd="0" presId="urn:microsoft.com/office/officeart/2005/8/layout/orgChart1"/>
    <dgm:cxn modelId="{3A821243-F9DD-475E-A2DE-0907E4E72D29}" type="presParOf" srcId="{BE4AE222-836C-41F3-A419-6F3809168B20}" destId="{716BE1EB-5044-48EB-9D50-2EC7816F17BE}" srcOrd="0" destOrd="0" presId="urn:microsoft.com/office/officeart/2005/8/layout/orgChart1"/>
    <dgm:cxn modelId="{3234E4A2-4EDE-494E-8125-2618A0A07EE5}" type="presParOf" srcId="{BE4AE222-836C-41F3-A419-6F3809168B20}" destId="{958F982F-8FAC-4CDC-82EB-3DFFD1A7DC6A}" srcOrd="1" destOrd="0" presId="urn:microsoft.com/office/officeart/2005/8/layout/orgChart1"/>
    <dgm:cxn modelId="{4B6C0E29-0D74-4575-99B2-F2C44574BEE7}" type="presParOf" srcId="{958F982F-8FAC-4CDC-82EB-3DFFD1A7DC6A}" destId="{CFD7FDF8-6BC8-43D2-B726-D497CECF8C76}" srcOrd="0" destOrd="0" presId="urn:microsoft.com/office/officeart/2005/8/layout/orgChart1"/>
    <dgm:cxn modelId="{F9464CCE-A66F-4985-93DA-B0B63E11E9C5}" type="presParOf" srcId="{CFD7FDF8-6BC8-43D2-B726-D497CECF8C76}" destId="{7AC79F1F-67E8-4662-A5A4-349AAD63A9D0}" srcOrd="0" destOrd="0" presId="urn:microsoft.com/office/officeart/2005/8/layout/orgChart1"/>
    <dgm:cxn modelId="{DA5E038F-100B-4252-B2B6-B7E8C0327643}" type="presParOf" srcId="{CFD7FDF8-6BC8-43D2-B726-D497CECF8C76}" destId="{F0CE8EFC-C655-45B1-BED4-2FB3286EBF9E}" srcOrd="1" destOrd="0" presId="urn:microsoft.com/office/officeart/2005/8/layout/orgChart1"/>
    <dgm:cxn modelId="{D1DA9F4F-B1A8-4CD5-AFD0-2C1C8C168A50}" type="presParOf" srcId="{958F982F-8FAC-4CDC-82EB-3DFFD1A7DC6A}" destId="{A9F482EC-BBE8-4B96-8890-D43C85BF26EF}" srcOrd="1" destOrd="0" presId="urn:microsoft.com/office/officeart/2005/8/layout/orgChart1"/>
    <dgm:cxn modelId="{98D0F616-0A66-466A-A976-774A67AA613C}" type="presParOf" srcId="{958F982F-8FAC-4CDC-82EB-3DFFD1A7DC6A}" destId="{A1ED167B-4F95-46C8-B46E-B14E6C274AC9}" srcOrd="2" destOrd="0" presId="urn:microsoft.com/office/officeart/2005/8/layout/orgChart1"/>
    <dgm:cxn modelId="{36BB2E75-F401-473A-8784-C2D5CEA6004C}" type="presParOf" srcId="{BE4AE222-836C-41F3-A419-6F3809168B20}" destId="{322EE6AB-745B-4959-8791-06D91E417A61}" srcOrd="2" destOrd="0" presId="urn:microsoft.com/office/officeart/2005/8/layout/orgChart1"/>
    <dgm:cxn modelId="{21B3EB55-8473-423F-973D-41B698790005}" type="presParOf" srcId="{BE4AE222-836C-41F3-A419-6F3809168B20}" destId="{C5BDE782-A466-473F-8491-4A68ED7C1E46}" srcOrd="3" destOrd="0" presId="urn:microsoft.com/office/officeart/2005/8/layout/orgChart1"/>
    <dgm:cxn modelId="{2742CD59-B36E-4069-B45F-F4624E85FDC8}" type="presParOf" srcId="{C5BDE782-A466-473F-8491-4A68ED7C1E46}" destId="{5D659266-C9A6-4E5E-A135-2B8447504EDF}" srcOrd="0" destOrd="0" presId="urn:microsoft.com/office/officeart/2005/8/layout/orgChart1"/>
    <dgm:cxn modelId="{549B7E4D-A186-4990-A422-6AD245BA5881}" type="presParOf" srcId="{5D659266-C9A6-4E5E-A135-2B8447504EDF}" destId="{0919C14F-A4B4-44ED-AF2F-5FA8BF9ACBD5}" srcOrd="0" destOrd="0" presId="urn:microsoft.com/office/officeart/2005/8/layout/orgChart1"/>
    <dgm:cxn modelId="{16B0FAA9-F13D-4EFA-ADB3-2107367A894D}" type="presParOf" srcId="{5D659266-C9A6-4E5E-A135-2B8447504EDF}" destId="{275016A3-BEAC-48D5-BAF3-9E2A5862E8B6}" srcOrd="1" destOrd="0" presId="urn:microsoft.com/office/officeart/2005/8/layout/orgChart1"/>
    <dgm:cxn modelId="{DCC5A32E-6A6E-4E7A-BD1D-7A8BC6156C34}" type="presParOf" srcId="{C5BDE782-A466-473F-8491-4A68ED7C1E46}" destId="{D08DA62C-3174-4742-8412-120A11C8CD54}" srcOrd="1" destOrd="0" presId="urn:microsoft.com/office/officeart/2005/8/layout/orgChart1"/>
    <dgm:cxn modelId="{80BEAFAB-4955-42FC-B1BB-44F279D132CF}" type="presParOf" srcId="{C5BDE782-A466-473F-8491-4A68ED7C1E46}" destId="{2C2CA8F9-ADAC-4070-AA16-4CB2247DA5CA}" srcOrd="2" destOrd="0" presId="urn:microsoft.com/office/officeart/2005/8/layout/orgChart1"/>
    <dgm:cxn modelId="{DCA71CE3-939C-4AF0-88C0-4AC466829EB9}" type="presParOf" srcId="{BE4AE222-836C-41F3-A419-6F3809168B20}" destId="{4ABE82AF-2393-49C4-A34D-DDED485EC21D}" srcOrd="4" destOrd="0" presId="urn:microsoft.com/office/officeart/2005/8/layout/orgChart1"/>
    <dgm:cxn modelId="{6B349324-9F2F-4702-8C45-F9A4D5E3EE01}" type="presParOf" srcId="{BE4AE222-836C-41F3-A419-6F3809168B20}" destId="{498A329C-EE4D-4186-B3DD-42A4BEB248FE}" srcOrd="5" destOrd="0" presId="urn:microsoft.com/office/officeart/2005/8/layout/orgChart1"/>
    <dgm:cxn modelId="{0F88DB1D-3622-4735-9767-D5C6D5EBAC8B}" type="presParOf" srcId="{498A329C-EE4D-4186-B3DD-42A4BEB248FE}" destId="{AB37D7CC-2F84-4130-924F-D7DB27387DCD}" srcOrd="0" destOrd="0" presId="urn:microsoft.com/office/officeart/2005/8/layout/orgChart1"/>
    <dgm:cxn modelId="{278ED991-8CB5-4CEB-9FFF-5E57413ABFBA}" type="presParOf" srcId="{AB37D7CC-2F84-4130-924F-D7DB27387DCD}" destId="{B9FC7E4A-C4EA-4AD0-A73F-BE3BB15EA27E}" srcOrd="0" destOrd="0" presId="urn:microsoft.com/office/officeart/2005/8/layout/orgChart1"/>
    <dgm:cxn modelId="{0EEED99C-EC99-4A67-BAE7-83F2182340E8}" type="presParOf" srcId="{AB37D7CC-2F84-4130-924F-D7DB27387DCD}" destId="{ACC698EB-5C66-4967-939C-8ECB1C14C692}" srcOrd="1" destOrd="0" presId="urn:microsoft.com/office/officeart/2005/8/layout/orgChart1"/>
    <dgm:cxn modelId="{C5867FD2-6B1F-4FDB-A8E9-FEF21C7F5785}" type="presParOf" srcId="{498A329C-EE4D-4186-B3DD-42A4BEB248FE}" destId="{98C94968-4EE7-4BD4-B798-A4D1B80A2A52}" srcOrd="1" destOrd="0" presId="urn:microsoft.com/office/officeart/2005/8/layout/orgChart1"/>
    <dgm:cxn modelId="{3606B2E9-6390-4205-BA79-BA1A7437C4EE}" type="presParOf" srcId="{498A329C-EE4D-4186-B3DD-42A4BEB248FE}" destId="{A723E5EC-0080-4D83-B936-6A894E66FCDB}" srcOrd="2" destOrd="0" presId="urn:microsoft.com/office/officeart/2005/8/layout/orgChart1"/>
    <dgm:cxn modelId="{D7547EFD-37DB-4CAF-A2AA-F738AA6FB85F}" type="presParOf" srcId="{927A617F-E4C5-43FB-8FAF-F7958B3BDF3F}" destId="{26A601D4-D0E3-4B75-9862-43525465037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F1638-9D20-4F4D-897F-9A526923ACC9}" type="doc">
      <dgm:prSet loTypeId="urn:microsoft.com/office/officeart/2005/8/layout/orgChart1" loCatId="hierarchy" qsTypeId="urn:microsoft.com/office/officeart/2005/8/quickstyle/simple1" qsCatId="simple" csTypeId="urn:microsoft.com/office/officeart/2005/8/colors/accent1_2" csCatId="accent1"/>
      <dgm:spPr/>
    </dgm:pt>
    <dgm:pt modelId="{1F931F50-7CC8-4FA0-8890-107F502AE30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Средства буллинга</a:t>
          </a:r>
          <a:endParaRPr kumimoji="0" lang="ru-RU" altLang="ru-RU" b="0" i="0" u="none" strike="noStrike" cap="none" normalizeH="0" baseline="0" smtClean="0">
            <a:ln>
              <a:noFill/>
            </a:ln>
            <a:solidFill>
              <a:schemeClr val="tx1"/>
            </a:solidFill>
            <a:effectLst/>
            <a:latin typeface="Arial" charset="0"/>
            <a:cs typeface="Arial" charset="0"/>
          </a:endParaRPr>
        </a:p>
      </dgm:t>
    </dgm:pt>
    <dgm:pt modelId="{B2D972AA-32F5-45B6-9088-A88E944D1E96}" type="parTrans" cxnId="{F8144596-3FED-4CE5-AF58-5F6DC07B0B4E}">
      <dgm:prSet/>
      <dgm:spPr/>
    </dgm:pt>
    <dgm:pt modelId="{18898C6E-EA48-449E-8402-47B4A270EC9B}" type="sibTrans" cxnId="{F8144596-3FED-4CE5-AF58-5F6DC07B0B4E}">
      <dgm:prSet/>
      <dgm:spPr/>
    </dgm:pt>
    <dgm:pt modelId="{916EE063-03E4-4AC9-B6D2-F158F719F77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Физические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a:t>
          </a:r>
          <a:r>
            <a:rPr kumimoji="0" lang="ru-RU" altLang="ru-RU" b="0" i="0" u="none" strike="noStrike" cap="none" normalizeH="0" baseline="0" smtClean="0">
              <a:ln>
                <a:noFill/>
              </a:ln>
              <a:solidFill>
                <a:schemeClr val="tx1"/>
              </a:solidFill>
              <a:effectLst/>
              <a:cs typeface="Arial" charset="0"/>
            </a:rPr>
            <a:t>удары, тычки, подножки,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cs typeface="Arial" charset="0"/>
            </a:rPr>
            <a:t>запирание в помещении,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cs typeface="Arial" charset="0"/>
            </a:rPr>
            <a:t>удержание, отбирание вещей</a:t>
          </a:r>
          <a:r>
            <a:rPr kumimoji="0" lang="ru-RU" altLang="ru-RU" b="0" i="0" u="none" strike="noStrike" cap="none" normalizeH="0" baseline="0" smtClean="0">
              <a:ln>
                <a:noFill/>
              </a:ln>
              <a:solidFill>
                <a:schemeClr val="tx1"/>
              </a:solidFill>
              <a:effectLst/>
              <a:latin typeface="Arial" charset="0"/>
              <a:cs typeface="Arial" charset="0"/>
            </a:rPr>
            <a:t>)</a:t>
          </a:r>
          <a:endParaRPr kumimoji="0" lang="ru-RU" altLang="ru-RU" b="0" i="0" u="none" strike="noStrike" cap="none" normalizeH="0" baseline="0" smtClean="0">
            <a:ln>
              <a:noFill/>
            </a:ln>
            <a:solidFill>
              <a:schemeClr val="tx1"/>
            </a:solidFill>
            <a:effectLst/>
            <a:latin typeface="Arial" charset="0"/>
            <a:cs typeface="Arial" charset="0"/>
          </a:endParaRPr>
        </a:p>
      </dgm:t>
    </dgm:pt>
    <dgm:pt modelId="{CB9D4D51-E94B-4743-A28B-1E9C29C1C556}" type="parTrans" cxnId="{CCE4470A-4FFD-42D5-BE88-0FA36A1C0AE3}">
      <dgm:prSet/>
      <dgm:spPr/>
    </dgm:pt>
    <dgm:pt modelId="{639641E0-9B60-4F9D-BEA0-6732569B7256}" type="sibTrans" cxnId="{CCE4470A-4FFD-42D5-BE88-0FA36A1C0AE3}">
      <dgm:prSet/>
      <dgm:spPr/>
    </dgm:pt>
    <dgm:pt modelId="{8084CB45-A92D-4E6D-94D8-3D6802A402A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Экономические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(вымогательство, штрафы,</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лишение премий)</a:t>
          </a:r>
          <a:endParaRPr kumimoji="0" lang="ru-RU" altLang="ru-RU" b="0" i="0" u="none" strike="noStrike" cap="none" normalizeH="0" baseline="0" smtClean="0">
            <a:ln>
              <a:noFill/>
            </a:ln>
            <a:solidFill>
              <a:schemeClr val="tx1"/>
            </a:solidFill>
            <a:effectLst/>
            <a:latin typeface="Arial" charset="0"/>
            <a:cs typeface="Arial" charset="0"/>
          </a:endParaRPr>
        </a:p>
      </dgm:t>
    </dgm:pt>
    <dgm:pt modelId="{83E27246-BB6E-4C5C-A9B1-A9658FCBF738}" type="parTrans" cxnId="{5E3A2FF1-1E1A-41A9-A33A-440512988871}">
      <dgm:prSet/>
      <dgm:spPr/>
    </dgm:pt>
    <dgm:pt modelId="{4D1AEABC-D3CA-43D1-AD81-996D807E457A}" type="sibTrans" cxnId="{5E3A2FF1-1E1A-41A9-A33A-440512988871}">
      <dgm:prSet/>
      <dgm:spPr/>
    </dgm:pt>
    <dgm:pt modelId="{D6D16543-F475-45CE-B618-C323CC76393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Психологические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latin typeface="Arial" charset="0"/>
              <a:cs typeface="Arial" charset="0"/>
            </a:rPr>
            <a:t>(</a:t>
          </a:r>
          <a:r>
            <a:rPr kumimoji="0" lang="ru-RU" altLang="ru-RU" b="0" i="0" u="none" strike="noStrike" cap="none" normalizeH="0" baseline="0" smtClean="0">
              <a:ln>
                <a:noFill/>
              </a:ln>
              <a:solidFill>
                <a:schemeClr val="tx1"/>
              </a:solidFill>
              <a:effectLst/>
              <a:cs typeface="Arial" charset="0"/>
            </a:rPr>
            <a:t>обзывание, приставание,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cs typeface="Arial" charset="0"/>
            </a:rPr>
            <a:t>Игнорирование. Выражение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cs typeface="Arial" charset="0"/>
            </a:rPr>
            <a:t>презрения, сплетни, насмешки.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smtClean="0">
              <a:ln>
                <a:noFill/>
              </a:ln>
              <a:solidFill>
                <a:schemeClr val="tx1"/>
              </a:solidFill>
              <a:effectLst/>
              <a:cs typeface="Arial" charset="0"/>
            </a:rPr>
            <a:t>запугивание, критика </a:t>
          </a:r>
          <a:r>
            <a:rPr kumimoji="0" lang="ru-RU" altLang="ru-RU" b="0" i="0" u="none" strike="noStrike" cap="none" normalizeH="0" baseline="0" smtClean="0">
              <a:ln>
                <a:noFill/>
              </a:ln>
              <a:solidFill>
                <a:schemeClr val="tx1"/>
              </a:solidFill>
              <a:effectLst/>
              <a:latin typeface="Arial" charset="0"/>
              <a:cs typeface="Arial" charset="0"/>
            </a:rPr>
            <a:t>)</a:t>
          </a:r>
          <a:endParaRPr kumimoji="0" lang="ru-RU" altLang="ru-RU" b="0" i="0" u="none" strike="noStrike" cap="none" normalizeH="0" baseline="0" smtClean="0">
            <a:ln>
              <a:noFill/>
            </a:ln>
            <a:solidFill>
              <a:schemeClr val="tx1"/>
            </a:solidFill>
            <a:effectLst/>
            <a:latin typeface="Arial" charset="0"/>
            <a:cs typeface="Arial" charset="0"/>
          </a:endParaRPr>
        </a:p>
      </dgm:t>
    </dgm:pt>
    <dgm:pt modelId="{460CBB5F-56BA-4721-8AD9-91BE1DD6EA15}" type="parTrans" cxnId="{7A769788-B18F-4441-9A1D-3AF4D98A4672}">
      <dgm:prSet/>
      <dgm:spPr/>
    </dgm:pt>
    <dgm:pt modelId="{EFC17F7B-926D-4C93-B9E9-C05A0AE255D3}" type="sibTrans" cxnId="{7A769788-B18F-4441-9A1D-3AF4D98A4672}">
      <dgm:prSet/>
      <dgm:spPr/>
    </dgm:pt>
    <dgm:pt modelId="{0EC58374-2505-4DDD-A2A3-D00940752C98}" type="pres">
      <dgm:prSet presAssocID="{A67F1638-9D20-4F4D-897F-9A526923ACC9}" presName="hierChild1" presStyleCnt="0">
        <dgm:presLayoutVars>
          <dgm:orgChart val="1"/>
          <dgm:chPref val="1"/>
          <dgm:dir/>
          <dgm:animOne val="branch"/>
          <dgm:animLvl val="lvl"/>
          <dgm:resizeHandles/>
        </dgm:presLayoutVars>
      </dgm:prSet>
      <dgm:spPr/>
    </dgm:pt>
    <dgm:pt modelId="{FDE7B7CF-1A1A-40A9-A8FC-D3568CE9FEC4}" type="pres">
      <dgm:prSet presAssocID="{1F931F50-7CC8-4FA0-8890-107F502AE306}" presName="hierRoot1" presStyleCnt="0">
        <dgm:presLayoutVars>
          <dgm:hierBranch/>
        </dgm:presLayoutVars>
      </dgm:prSet>
      <dgm:spPr/>
    </dgm:pt>
    <dgm:pt modelId="{3A61F5AD-DD5B-44F1-B969-750F2D6DC4E1}" type="pres">
      <dgm:prSet presAssocID="{1F931F50-7CC8-4FA0-8890-107F502AE306}" presName="rootComposite1" presStyleCnt="0"/>
      <dgm:spPr/>
    </dgm:pt>
    <dgm:pt modelId="{F9AB6A1F-EDA7-4EA9-8313-4EF1C5E82162}" type="pres">
      <dgm:prSet presAssocID="{1F931F50-7CC8-4FA0-8890-107F502AE306}" presName="rootText1" presStyleLbl="node0" presStyleIdx="0" presStyleCnt="1">
        <dgm:presLayoutVars>
          <dgm:chPref val="3"/>
        </dgm:presLayoutVars>
      </dgm:prSet>
      <dgm:spPr/>
    </dgm:pt>
    <dgm:pt modelId="{BBFAFE7F-43F3-4BA6-B48B-B27FCC47E261}" type="pres">
      <dgm:prSet presAssocID="{1F931F50-7CC8-4FA0-8890-107F502AE306}" presName="rootConnector1" presStyleLbl="node1" presStyleIdx="0" presStyleCnt="0"/>
      <dgm:spPr/>
    </dgm:pt>
    <dgm:pt modelId="{D41532F8-D5DF-4F3F-925A-FEFE80272973}" type="pres">
      <dgm:prSet presAssocID="{1F931F50-7CC8-4FA0-8890-107F502AE306}" presName="hierChild2" presStyleCnt="0"/>
      <dgm:spPr/>
    </dgm:pt>
    <dgm:pt modelId="{151D1EBF-4AD3-4D9B-9EF4-98F1BC6FC6B3}" type="pres">
      <dgm:prSet presAssocID="{CB9D4D51-E94B-4743-A28B-1E9C29C1C556}" presName="Name35" presStyleLbl="parChTrans1D2" presStyleIdx="0" presStyleCnt="3"/>
      <dgm:spPr/>
    </dgm:pt>
    <dgm:pt modelId="{E1313FBD-1BDF-4956-8E15-B4E1C06A8C4C}" type="pres">
      <dgm:prSet presAssocID="{916EE063-03E4-4AC9-B6D2-F158F719F778}" presName="hierRoot2" presStyleCnt="0">
        <dgm:presLayoutVars>
          <dgm:hierBranch/>
        </dgm:presLayoutVars>
      </dgm:prSet>
      <dgm:spPr/>
    </dgm:pt>
    <dgm:pt modelId="{BBC0DEA6-BA88-48C3-BBDE-B690C60E7B3B}" type="pres">
      <dgm:prSet presAssocID="{916EE063-03E4-4AC9-B6D2-F158F719F778}" presName="rootComposite" presStyleCnt="0"/>
      <dgm:spPr/>
    </dgm:pt>
    <dgm:pt modelId="{ABD6820F-FE25-4647-B3F7-8FE49FB08C6F}" type="pres">
      <dgm:prSet presAssocID="{916EE063-03E4-4AC9-B6D2-F158F719F778}" presName="rootText" presStyleLbl="node2" presStyleIdx="0" presStyleCnt="3">
        <dgm:presLayoutVars>
          <dgm:chPref val="3"/>
        </dgm:presLayoutVars>
      </dgm:prSet>
      <dgm:spPr/>
    </dgm:pt>
    <dgm:pt modelId="{3C45E967-8CD1-4157-928C-0170888BAC6D}" type="pres">
      <dgm:prSet presAssocID="{916EE063-03E4-4AC9-B6D2-F158F719F778}" presName="rootConnector" presStyleLbl="node2" presStyleIdx="0" presStyleCnt="3"/>
      <dgm:spPr/>
    </dgm:pt>
    <dgm:pt modelId="{4D74FAF1-527D-4B91-9E1A-45F3EAF61F9C}" type="pres">
      <dgm:prSet presAssocID="{916EE063-03E4-4AC9-B6D2-F158F719F778}" presName="hierChild4" presStyleCnt="0"/>
      <dgm:spPr/>
    </dgm:pt>
    <dgm:pt modelId="{31FBCD38-DFE8-4235-A9C6-2017D307323E}" type="pres">
      <dgm:prSet presAssocID="{916EE063-03E4-4AC9-B6D2-F158F719F778}" presName="hierChild5" presStyleCnt="0"/>
      <dgm:spPr/>
    </dgm:pt>
    <dgm:pt modelId="{34296400-26F5-4E07-90F8-28EFC3C0CF6E}" type="pres">
      <dgm:prSet presAssocID="{83E27246-BB6E-4C5C-A9B1-A9658FCBF738}" presName="Name35" presStyleLbl="parChTrans1D2" presStyleIdx="1" presStyleCnt="3"/>
      <dgm:spPr/>
    </dgm:pt>
    <dgm:pt modelId="{6C4B2618-320D-418E-8491-8D0753F85F80}" type="pres">
      <dgm:prSet presAssocID="{8084CB45-A92D-4E6D-94D8-3D6802A402A3}" presName="hierRoot2" presStyleCnt="0">
        <dgm:presLayoutVars>
          <dgm:hierBranch/>
        </dgm:presLayoutVars>
      </dgm:prSet>
      <dgm:spPr/>
    </dgm:pt>
    <dgm:pt modelId="{EDE2BC10-7A6B-4269-ADC6-788C8FAE9D31}" type="pres">
      <dgm:prSet presAssocID="{8084CB45-A92D-4E6D-94D8-3D6802A402A3}" presName="rootComposite" presStyleCnt="0"/>
      <dgm:spPr/>
    </dgm:pt>
    <dgm:pt modelId="{EF57139C-36D9-43F3-9B76-FA58078E4EAE}" type="pres">
      <dgm:prSet presAssocID="{8084CB45-A92D-4E6D-94D8-3D6802A402A3}" presName="rootText" presStyleLbl="node2" presStyleIdx="1" presStyleCnt="3">
        <dgm:presLayoutVars>
          <dgm:chPref val="3"/>
        </dgm:presLayoutVars>
      </dgm:prSet>
      <dgm:spPr/>
    </dgm:pt>
    <dgm:pt modelId="{9BA674BD-E624-46A3-9A90-3870A67AF216}" type="pres">
      <dgm:prSet presAssocID="{8084CB45-A92D-4E6D-94D8-3D6802A402A3}" presName="rootConnector" presStyleLbl="node2" presStyleIdx="1" presStyleCnt="3"/>
      <dgm:spPr/>
    </dgm:pt>
    <dgm:pt modelId="{BC4A6C22-0A20-4CCE-A403-A996AA1C5F1C}" type="pres">
      <dgm:prSet presAssocID="{8084CB45-A92D-4E6D-94D8-3D6802A402A3}" presName="hierChild4" presStyleCnt="0"/>
      <dgm:spPr/>
    </dgm:pt>
    <dgm:pt modelId="{A254A5CB-18E4-45CB-9E49-ECC1834DB607}" type="pres">
      <dgm:prSet presAssocID="{8084CB45-A92D-4E6D-94D8-3D6802A402A3}" presName="hierChild5" presStyleCnt="0"/>
      <dgm:spPr/>
    </dgm:pt>
    <dgm:pt modelId="{4F77DCBD-839D-4DE7-A3EF-43C984C89F8C}" type="pres">
      <dgm:prSet presAssocID="{460CBB5F-56BA-4721-8AD9-91BE1DD6EA15}" presName="Name35" presStyleLbl="parChTrans1D2" presStyleIdx="2" presStyleCnt="3"/>
      <dgm:spPr/>
    </dgm:pt>
    <dgm:pt modelId="{74EB9D9B-E13E-4590-96B6-E86169832EA0}" type="pres">
      <dgm:prSet presAssocID="{D6D16543-F475-45CE-B618-C323CC763938}" presName="hierRoot2" presStyleCnt="0">
        <dgm:presLayoutVars>
          <dgm:hierBranch/>
        </dgm:presLayoutVars>
      </dgm:prSet>
      <dgm:spPr/>
    </dgm:pt>
    <dgm:pt modelId="{D50C5BEB-8373-445A-A36E-8F38B339078E}" type="pres">
      <dgm:prSet presAssocID="{D6D16543-F475-45CE-B618-C323CC763938}" presName="rootComposite" presStyleCnt="0"/>
      <dgm:spPr/>
    </dgm:pt>
    <dgm:pt modelId="{03DE586A-9871-43CB-BEFE-17C60DBB759C}" type="pres">
      <dgm:prSet presAssocID="{D6D16543-F475-45CE-B618-C323CC763938}" presName="rootText" presStyleLbl="node2" presStyleIdx="2" presStyleCnt="3">
        <dgm:presLayoutVars>
          <dgm:chPref val="3"/>
        </dgm:presLayoutVars>
      </dgm:prSet>
      <dgm:spPr/>
    </dgm:pt>
    <dgm:pt modelId="{ECB4586B-E182-435E-9B9B-00BCB90BA8AE}" type="pres">
      <dgm:prSet presAssocID="{D6D16543-F475-45CE-B618-C323CC763938}" presName="rootConnector" presStyleLbl="node2" presStyleIdx="2" presStyleCnt="3"/>
      <dgm:spPr/>
    </dgm:pt>
    <dgm:pt modelId="{2FAE378F-C23C-4CE9-A1B8-B9A824B73DC6}" type="pres">
      <dgm:prSet presAssocID="{D6D16543-F475-45CE-B618-C323CC763938}" presName="hierChild4" presStyleCnt="0"/>
      <dgm:spPr/>
    </dgm:pt>
    <dgm:pt modelId="{A6919F1E-E567-4BF7-8075-F5AE56C90723}" type="pres">
      <dgm:prSet presAssocID="{D6D16543-F475-45CE-B618-C323CC763938}" presName="hierChild5" presStyleCnt="0"/>
      <dgm:spPr/>
    </dgm:pt>
    <dgm:pt modelId="{3B6FAC1D-CCC5-463B-B435-1AE7013A65D4}" type="pres">
      <dgm:prSet presAssocID="{1F931F50-7CC8-4FA0-8890-107F502AE306}" presName="hierChild3" presStyleCnt="0"/>
      <dgm:spPr/>
    </dgm:pt>
  </dgm:ptLst>
  <dgm:cxnLst>
    <dgm:cxn modelId="{7A769788-B18F-4441-9A1D-3AF4D98A4672}" srcId="{1F931F50-7CC8-4FA0-8890-107F502AE306}" destId="{D6D16543-F475-45CE-B618-C323CC763938}" srcOrd="2" destOrd="0" parTransId="{460CBB5F-56BA-4721-8AD9-91BE1DD6EA15}" sibTransId="{EFC17F7B-926D-4C93-B9E9-C05A0AE255D3}"/>
    <dgm:cxn modelId="{D856582D-B4AB-4DBB-A8F0-AE07C0F968AA}" type="presOf" srcId="{CB9D4D51-E94B-4743-A28B-1E9C29C1C556}" destId="{151D1EBF-4AD3-4D9B-9EF4-98F1BC6FC6B3}" srcOrd="0" destOrd="0" presId="urn:microsoft.com/office/officeart/2005/8/layout/orgChart1"/>
    <dgm:cxn modelId="{B532E32B-2FB4-4B75-B575-271078BCE41F}" type="presOf" srcId="{916EE063-03E4-4AC9-B6D2-F158F719F778}" destId="{ABD6820F-FE25-4647-B3F7-8FE49FB08C6F}" srcOrd="0" destOrd="0" presId="urn:microsoft.com/office/officeart/2005/8/layout/orgChart1"/>
    <dgm:cxn modelId="{B3301E2E-6484-4DA6-B16B-925667E1646B}" type="presOf" srcId="{D6D16543-F475-45CE-B618-C323CC763938}" destId="{ECB4586B-E182-435E-9B9B-00BCB90BA8AE}" srcOrd="1" destOrd="0" presId="urn:microsoft.com/office/officeart/2005/8/layout/orgChart1"/>
    <dgm:cxn modelId="{5E3A2FF1-1E1A-41A9-A33A-440512988871}" srcId="{1F931F50-7CC8-4FA0-8890-107F502AE306}" destId="{8084CB45-A92D-4E6D-94D8-3D6802A402A3}" srcOrd="1" destOrd="0" parTransId="{83E27246-BB6E-4C5C-A9B1-A9658FCBF738}" sibTransId="{4D1AEABC-D3CA-43D1-AD81-996D807E457A}"/>
    <dgm:cxn modelId="{8F57F55D-73CF-417C-BD73-E59554657681}" type="presOf" srcId="{916EE063-03E4-4AC9-B6D2-F158F719F778}" destId="{3C45E967-8CD1-4157-928C-0170888BAC6D}" srcOrd="1" destOrd="0" presId="urn:microsoft.com/office/officeart/2005/8/layout/orgChart1"/>
    <dgm:cxn modelId="{6A6C7C48-0490-418C-B506-6927CD7C39A7}" type="presOf" srcId="{D6D16543-F475-45CE-B618-C323CC763938}" destId="{03DE586A-9871-43CB-BEFE-17C60DBB759C}" srcOrd="0" destOrd="0" presId="urn:microsoft.com/office/officeart/2005/8/layout/orgChart1"/>
    <dgm:cxn modelId="{F8144596-3FED-4CE5-AF58-5F6DC07B0B4E}" srcId="{A67F1638-9D20-4F4D-897F-9A526923ACC9}" destId="{1F931F50-7CC8-4FA0-8890-107F502AE306}" srcOrd="0" destOrd="0" parTransId="{B2D972AA-32F5-45B6-9088-A88E944D1E96}" sibTransId="{18898C6E-EA48-449E-8402-47B4A270EC9B}"/>
    <dgm:cxn modelId="{CCE4470A-4FFD-42D5-BE88-0FA36A1C0AE3}" srcId="{1F931F50-7CC8-4FA0-8890-107F502AE306}" destId="{916EE063-03E4-4AC9-B6D2-F158F719F778}" srcOrd="0" destOrd="0" parTransId="{CB9D4D51-E94B-4743-A28B-1E9C29C1C556}" sibTransId="{639641E0-9B60-4F9D-BEA0-6732569B7256}"/>
    <dgm:cxn modelId="{FF29BD8D-7E46-4BC6-BB22-79DAF1516F69}" type="presOf" srcId="{8084CB45-A92D-4E6D-94D8-3D6802A402A3}" destId="{9BA674BD-E624-46A3-9A90-3870A67AF216}" srcOrd="1" destOrd="0" presId="urn:microsoft.com/office/officeart/2005/8/layout/orgChart1"/>
    <dgm:cxn modelId="{BFE4D614-605C-4B5A-8BC7-08F69C1C01CF}" type="presOf" srcId="{460CBB5F-56BA-4721-8AD9-91BE1DD6EA15}" destId="{4F77DCBD-839D-4DE7-A3EF-43C984C89F8C}" srcOrd="0" destOrd="0" presId="urn:microsoft.com/office/officeart/2005/8/layout/orgChart1"/>
    <dgm:cxn modelId="{8BCE35A2-39D7-4FB0-9DAD-312008E0AA25}" type="presOf" srcId="{83E27246-BB6E-4C5C-A9B1-A9658FCBF738}" destId="{34296400-26F5-4E07-90F8-28EFC3C0CF6E}" srcOrd="0" destOrd="0" presId="urn:microsoft.com/office/officeart/2005/8/layout/orgChart1"/>
    <dgm:cxn modelId="{B187737C-40A7-4768-B769-BD621AE29D88}" type="presOf" srcId="{8084CB45-A92D-4E6D-94D8-3D6802A402A3}" destId="{EF57139C-36D9-43F3-9B76-FA58078E4EAE}" srcOrd="0" destOrd="0" presId="urn:microsoft.com/office/officeart/2005/8/layout/orgChart1"/>
    <dgm:cxn modelId="{E09ECEA6-410B-46E0-BAB6-B32AEEAF0BF4}" type="presOf" srcId="{1F931F50-7CC8-4FA0-8890-107F502AE306}" destId="{F9AB6A1F-EDA7-4EA9-8313-4EF1C5E82162}" srcOrd="0" destOrd="0" presId="urn:microsoft.com/office/officeart/2005/8/layout/orgChart1"/>
    <dgm:cxn modelId="{1331ACDD-14C1-40CA-B23E-E0FA8B651712}" type="presOf" srcId="{1F931F50-7CC8-4FA0-8890-107F502AE306}" destId="{BBFAFE7F-43F3-4BA6-B48B-B27FCC47E261}" srcOrd="1" destOrd="0" presId="urn:microsoft.com/office/officeart/2005/8/layout/orgChart1"/>
    <dgm:cxn modelId="{E6E03DBA-4889-42AF-A00C-90F23490DD28}" type="presOf" srcId="{A67F1638-9D20-4F4D-897F-9A526923ACC9}" destId="{0EC58374-2505-4DDD-A2A3-D00940752C98}" srcOrd="0" destOrd="0" presId="urn:microsoft.com/office/officeart/2005/8/layout/orgChart1"/>
    <dgm:cxn modelId="{2FDB977C-9CED-468C-AC19-CD57BCD4635A}" type="presParOf" srcId="{0EC58374-2505-4DDD-A2A3-D00940752C98}" destId="{FDE7B7CF-1A1A-40A9-A8FC-D3568CE9FEC4}" srcOrd="0" destOrd="0" presId="urn:microsoft.com/office/officeart/2005/8/layout/orgChart1"/>
    <dgm:cxn modelId="{AB41B4A1-C484-4BAE-9704-823F96107FA4}" type="presParOf" srcId="{FDE7B7CF-1A1A-40A9-A8FC-D3568CE9FEC4}" destId="{3A61F5AD-DD5B-44F1-B969-750F2D6DC4E1}" srcOrd="0" destOrd="0" presId="urn:microsoft.com/office/officeart/2005/8/layout/orgChart1"/>
    <dgm:cxn modelId="{AF7330E2-609D-4B00-8D13-FCB4A5B3825F}" type="presParOf" srcId="{3A61F5AD-DD5B-44F1-B969-750F2D6DC4E1}" destId="{F9AB6A1F-EDA7-4EA9-8313-4EF1C5E82162}" srcOrd="0" destOrd="0" presId="urn:microsoft.com/office/officeart/2005/8/layout/orgChart1"/>
    <dgm:cxn modelId="{687B0CCB-D7FB-4A7F-9C93-303E6BE0DC63}" type="presParOf" srcId="{3A61F5AD-DD5B-44F1-B969-750F2D6DC4E1}" destId="{BBFAFE7F-43F3-4BA6-B48B-B27FCC47E261}" srcOrd="1" destOrd="0" presId="urn:microsoft.com/office/officeart/2005/8/layout/orgChart1"/>
    <dgm:cxn modelId="{BD47A7D9-4487-45A6-882C-6A083124583B}" type="presParOf" srcId="{FDE7B7CF-1A1A-40A9-A8FC-D3568CE9FEC4}" destId="{D41532F8-D5DF-4F3F-925A-FEFE80272973}" srcOrd="1" destOrd="0" presId="urn:microsoft.com/office/officeart/2005/8/layout/orgChart1"/>
    <dgm:cxn modelId="{35F489E7-0864-4478-A57A-A3A3DD0FD26D}" type="presParOf" srcId="{D41532F8-D5DF-4F3F-925A-FEFE80272973}" destId="{151D1EBF-4AD3-4D9B-9EF4-98F1BC6FC6B3}" srcOrd="0" destOrd="0" presId="urn:microsoft.com/office/officeart/2005/8/layout/orgChart1"/>
    <dgm:cxn modelId="{90C48DE0-45E9-44FD-8ECC-DAAD1E197B9B}" type="presParOf" srcId="{D41532F8-D5DF-4F3F-925A-FEFE80272973}" destId="{E1313FBD-1BDF-4956-8E15-B4E1C06A8C4C}" srcOrd="1" destOrd="0" presId="urn:microsoft.com/office/officeart/2005/8/layout/orgChart1"/>
    <dgm:cxn modelId="{12671F79-2389-42B5-9A10-CB80FE0BF790}" type="presParOf" srcId="{E1313FBD-1BDF-4956-8E15-B4E1C06A8C4C}" destId="{BBC0DEA6-BA88-48C3-BBDE-B690C60E7B3B}" srcOrd="0" destOrd="0" presId="urn:microsoft.com/office/officeart/2005/8/layout/orgChart1"/>
    <dgm:cxn modelId="{7C0D3276-C760-4A81-AF11-D7DFBFFC4D15}" type="presParOf" srcId="{BBC0DEA6-BA88-48C3-BBDE-B690C60E7B3B}" destId="{ABD6820F-FE25-4647-B3F7-8FE49FB08C6F}" srcOrd="0" destOrd="0" presId="urn:microsoft.com/office/officeart/2005/8/layout/orgChart1"/>
    <dgm:cxn modelId="{005838E2-1F47-4E27-88DA-3BC64E6F3578}" type="presParOf" srcId="{BBC0DEA6-BA88-48C3-BBDE-B690C60E7B3B}" destId="{3C45E967-8CD1-4157-928C-0170888BAC6D}" srcOrd="1" destOrd="0" presId="urn:microsoft.com/office/officeart/2005/8/layout/orgChart1"/>
    <dgm:cxn modelId="{3367815C-7844-4C34-B9F6-217AF828E168}" type="presParOf" srcId="{E1313FBD-1BDF-4956-8E15-B4E1C06A8C4C}" destId="{4D74FAF1-527D-4B91-9E1A-45F3EAF61F9C}" srcOrd="1" destOrd="0" presId="urn:microsoft.com/office/officeart/2005/8/layout/orgChart1"/>
    <dgm:cxn modelId="{ABA6DD8C-93E8-4720-AF38-21568E09CC6A}" type="presParOf" srcId="{E1313FBD-1BDF-4956-8E15-B4E1C06A8C4C}" destId="{31FBCD38-DFE8-4235-A9C6-2017D307323E}" srcOrd="2" destOrd="0" presId="urn:microsoft.com/office/officeart/2005/8/layout/orgChart1"/>
    <dgm:cxn modelId="{67E4DE92-889A-4DEC-B5F3-A70820358900}" type="presParOf" srcId="{D41532F8-D5DF-4F3F-925A-FEFE80272973}" destId="{34296400-26F5-4E07-90F8-28EFC3C0CF6E}" srcOrd="2" destOrd="0" presId="urn:microsoft.com/office/officeart/2005/8/layout/orgChart1"/>
    <dgm:cxn modelId="{F662C241-2650-4D68-A320-94DABBED8018}" type="presParOf" srcId="{D41532F8-D5DF-4F3F-925A-FEFE80272973}" destId="{6C4B2618-320D-418E-8491-8D0753F85F80}" srcOrd="3" destOrd="0" presId="urn:microsoft.com/office/officeart/2005/8/layout/orgChart1"/>
    <dgm:cxn modelId="{C9A20221-5A64-4B07-AA9B-4356535A86CC}" type="presParOf" srcId="{6C4B2618-320D-418E-8491-8D0753F85F80}" destId="{EDE2BC10-7A6B-4269-ADC6-788C8FAE9D31}" srcOrd="0" destOrd="0" presId="urn:microsoft.com/office/officeart/2005/8/layout/orgChart1"/>
    <dgm:cxn modelId="{E57E5FFE-FED7-4FF8-A358-34D7BD414E04}" type="presParOf" srcId="{EDE2BC10-7A6B-4269-ADC6-788C8FAE9D31}" destId="{EF57139C-36D9-43F3-9B76-FA58078E4EAE}" srcOrd="0" destOrd="0" presId="urn:microsoft.com/office/officeart/2005/8/layout/orgChart1"/>
    <dgm:cxn modelId="{350F82FA-A86B-43F2-8333-1399607B30CB}" type="presParOf" srcId="{EDE2BC10-7A6B-4269-ADC6-788C8FAE9D31}" destId="{9BA674BD-E624-46A3-9A90-3870A67AF216}" srcOrd="1" destOrd="0" presId="urn:microsoft.com/office/officeart/2005/8/layout/orgChart1"/>
    <dgm:cxn modelId="{2113FE64-8092-4855-91F2-D5B2A1050CBD}" type="presParOf" srcId="{6C4B2618-320D-418E-8491-8D0753F85F80}" destId="{BC4A6C22-0A20-4CCE-A403-A996AA1C5F1C}" srcOrd="1" destOrd="0" presId="urn:microsoft.com/office/officeart/2005/8/layout/orgChart1"/>
    <dgm:cxn modelId="{54A67CD0-1DA0-414F-B8D5-DFD59E5E88E9}" type="presParOf" srcId="{6C4B2618-320D-418E-8491-8D0753F85F80}" destId="{A254A5CB-18E4-45CB-9E49-ECC1834DB607}" srcOrd="2" destOrd="0" presId="urn:microsoft.com/office/officeart/2005/8/layout/orgChart1"/>
    <dgm:cxn modelId="{45567ED0-604A-42A6-B6A9-9D25A48F7FE5}" type="presParOf" srcId="{D41532F8-D5DF-4F3F-925A-FEFE80272973}" destId="{4F77DCBD-839D-4DE7-A3EF-43C984C89F8C}" srcOrd="4" destOrd="0" presId="urn:microsoft.com/office/officeart/2005/8/layout/orgChart1"/>
    <dgm:cxn modelId="{7DD6702F-D3D6-4465-ACA4-BC8D8BE73858}" type="presParOf" srcId="{D41532F8-D5DF-4F3F-925A-FEFE80272973}" destId="{74EB9D9B-E13E-4590-96B6-E86169832EA0}" srcOrd="5" destOrd="0" presId="urn:microsoft.com/office/officeart/2005/8/layout/orgChart1"/>
    <dgm:cxn modelId="{DB308CF0-68B9-4602-953C-3E49566750E0}" type="presParOf" srcId="{74EB9D9B-E13E-4590-96B6-E86169832EA0}" destId="{D50C5BEB-8373-445A-A36E-8F38B339078E}" srcOrd="0" destOrd="0" presId="urn:microsoft.com/office/officeart/2005/8/layout/orgChart1"/>
    <dgm:cxn modelId="{D522636D-5D1F-423C-B860-395C41A60F05}" type="presParOf" srcId="{D50C5BEB-8373-445A-A36E-8F38B339078E}" destId="{03DE586A-9871-43CB-BEFE-17C60DBB759C}" srcOrd="0" destOrd="0" presId="urn:microsoft.com/office/officeart/2005/8/layout/orgChart1"/>
    <dgm:cxn modelId="{5D38F980-4C18-4AF1-B83B-25736E4DCF5B}" type="presParOf" srcId="{D50C5BEB-8373-445A-A36E-8F38B339078E}" destId="{ECB4586B-E182-435E-9B9B-00BCB90BA8AE}" srcOrd="1" destOrd="0" presId="urn:microsoft.com/office/officeart/2005/8/layout/orgChart1"/>
    <dgm:cxn modelId="{65D2DC3A-02DA-4242-8129-63F3DF8DD159}" type="presParOf" srcId="{74EB9D9B-E13E-4590-96B6-E86169832EA0}" destId="{2FAE378F-C23C-4CE9-A1B8-B9A824B73DC6}" srcOrd="1" destOrd="0" presId="urn:microsoft.com/office/officeart/2005/8/layout/orgChart1"/>
    <dgm:cxn modelId="{9C66B4AB-5D2F-423C-8B8E-5BA487DBC9AF}" type="presParOf" srcId="{74EB9D9B-E13E-4590-96B6-E86169832EA0}" destId="{A6919F1E-E567-4BF7-8075-F5AE56C90723}" srcOrd="2" destOrd="0" presId="urn:microsoft.com/office/officeart/2005/8/layout/orgChart1"/>
    <dgm:cxn modelId="{2049C5CC-EDC2-44BD-A621-6C23701BD49C}" type="presParOf" srcId="{FDE7B7CF-1A1A-40A9-A8FC-D3568CE9FEC4}" destId="{3B6FAC1D-CCC5-463B-B435-1AE7013A65D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C262DF-46EB-4B3D-BEC0-7596960AB09C}" type="doc">
      <dgm:prSet loTypeId="urn:microsoft.com/office/officeart/2005/8/layout/venn1" loCatId="relationship" qsTypeId="urn:microsoft.com/office/officeart/2005/8/quickstyle/simple5" qsCatId="simple" csTypeId="urn:microsoft.com/office/officeart/2005/8/colors/accent1_2" csCatId="accent1" phldr="1"/>
      <dgm:spPr/>
    </dgm:pt>
    <dgm:pt modelId="{5BF97D51-C55C-4206-81A0-DAD3969A1F23}">
      <dgm:prSet phldrT="[Текст]" custT="1"/>
      <dgm:spPr/>
      <dgm:t>
        <a:bodyPr/>
        <a:lstStyle/>
        <a:p>
          <a:r>
            <a:rPr lang="ru-RU" sz="2000" dirty="0" smtClean="0"/>
            <a:t>Жертва -агрессор</a:t>
          </a:r>
          <a:endParaRPr lang="ru-RU" sz="2000" dirty="0"/>
        </a:p>
      </dgm:t>
    </dgm:pt>
    <dgm:pt modelId="{153F2938-9A73-4134-8DFB-5848701AB509}" type="parTrans" cxnId="{A63884A5-D513-4EDB-BB14-E37ADFEA8C92}">
      <dgm:prSet/>
      <dgm:spPr/>
      <dgm:t>
        <a:bodyPr/>
        <a:lstStyle/>
        <a:p>
          <a:endParaRPr lang="ru-RU"/>
        </a:p>
      </dgm:t>
    </dgm:pt>
    <dgm:pt modelId="{4B5F7E5B-2B0B-48AE-AD2E-939946328FAB}" type="sibTrans" cxnId="{A63884A5-D513-4EDB-BB14-E37ADFEA8C92}">
      <dgm:prSet/>
      <dgm:spPr/>
      <dgm:t>
        <a:bodyPr/>
        <a:lstStyle/>
        <a:p>
          <a:endParaRPr lang="ru-RU"/>
        </a:p>
      </dgm:t>
    </dgm:pt>
    <dgm:pt modelId="{9B5B77F5-2A82-40EF-8956-F822254F7C09}">
      <dgm:prSet phldrT="[Текст]" custT="1"/>
      <dgm:spPr/>
      <dgm:t>
        <a:bodyPr/>
        <a:lstStyle/>
        <a:p>
          <a:r>
            <a:rPr lang="ru-RU" sz="2000" dirty="0" smtClean="0"/>
            <a:t>Позиция взрослых и школы</a:t>
          </a:r>
          <a:endParaRPr lang="ru-RU" sz="2000" dirty="0"/>
        </a:p>
      </dgm:t>
    </dgm:pt>
    <dgm:pt modelId="{DDB43744-BDA6-491A-851B-91E8459A4CE6}" type="parTrans" cxnId="{5F6C49CC-5BEB-460A-95C6-F02520C0F418}">
      <dgm:prSet/>
      <dgm:spPr/>
      <dgm:t>
        <a:bodyPr/>
        <a:lstStyle/>
        <a:p>
          <a:endParaRPr lang="ru-RU"/>
        </a:p>
      </dgm:t>
    </dgm:pt>
    <dgm:pt modelId="{CFF8892E-8903-4FA9-858A-C2499784562D}" type="sibTrans" cxnId="{5F6C49CC-5BEB-460A-95C6-F02520C0F418}">
      <dgm:prSet/>
      <dgm:spPr/>
      <dgm:t>
        <a:bodyPr/>
        <a:lstStyle/>
        <a:p>
          <a:endParaRPr lang="ru-RU"/>
        </a:p>
      </dgm:t>
    </dgm:pt>
    <dgm:pt modelId="{81B54D2F-200F-4A1F-BAE3-CE90C7A20B2F}">
      <dgm:prSet phldrT="[Текст]" custT="1"/>
      <dgm:spPr/>
      <dgm:t>
        <a:bodyPr/>
        <a:lstStyle/>
        <a:p>
          <a:r>
            <a:rPr lang="ru-RU" sz="2000" dirty="0" smtClean="0"/>
            <a:t>Преследователи, зрители</a:t>
          </a:r>
          <a:endParaRPr lang="ru-RU" sz="2000" dirty="0"/>
        </a:p>
      </dgm:t>
    </dgm:pt>
    <dgm:pt modelId="{A0786286-90CE-45F1-891E-3CFCFA3BF5FA}" type="parTrans" cxnId="{C559DBBD-AEBE-4A05-B80C-7E43A4BA2B68}">
      <dgm:prSet/>
      <dgm:spPr/>
      <dgm:t>
        <a:bodyPr/>
        <a:lstStyle/>
        <a:p>
          <a:endParaRPr lang="ru-RU"/>
        </a:p>
      </dgm:t>
    </dgm:pt>
    <dgm:pt modelId="{A639DDB7-24CB-40AF-B50E-1A09C204D176}" type="sibTrans" cxnId="{C559DBBD-AEBE-4A05-B80C-7E43A4BA2B68}">
      <dgm:prSet/>
      <dgm:spPr/>
      <dgm:t>
        <a:bodyPr/>
        <a:lstStyle/>
        <a:p>
          <a:endParaRPr lang="ru-RU"/>
        </a:p>
      </dgm:t>
    </dgm:pt>
    <dgm:pt modelId="{BF0956CC-6959-4CF1-B5CC-303E6F9A8477}" type="pres">
      <dgm:prSet presAssocID="{3DC262DF-46EB-4B3D-BEC0-7596960AB09C}" presName="compositeShape" presStyleCnt="0">
        <dgm:presLayoutVars>
          <dgm:chMax val="7"/>
          <dgm:dir/>
          <dgm:resizeHandles val="exact"/>
        </dgm:presLayoutVars>
      </dgm:prSet>
      <dgm:spPr/>
    </dgm:pt>
    <dgm:pt modelId="{12DDB332-A9A1-40C3-95A4-8611225060AF}" type="pres">
      <dgm:prSet presAssocID="{5BF97D51-C55C-4206-81A0-DAD3969A1F23}" presName="circ1" presStyleLbl="vennNode1" presStyleIdx="0" presStyleCnt="3"/>
      <dgm:spPr/>
      <dgm:t>
        <a:bodyPr/>
        <a:lstStyle/>
        <a:p>
          <a:endParaRPr lang="ru-RU"/>
        </a:p>
      </dgm:t>
    </dgm:pt>
    <dgm:pt modelId="{B9990194-2018-4541-87EA-428AF7E8AEE6}" type="pres">
      <dgm:prSet presAssocID="{5BF97D51-C55C-4206-81A0-DAD3969A1F23}" presName="circ1Tx" presStyleLbl="revTx" presStyleIdx="0" presStyleCnt="0">
        <dgm:presLayoutVars>
          <dgm:chMax val="0"/>
          <dgm:chPref val="0"/>
          <dgm:bulletEnabled val="1"/>
        </dgm:presLayoutVars>
      </dgm:prSet>
      <dgm:spPr/>
      <dgm:t>
        <a:bodyPr/>
        <a:lstStyle/>
        <a:p>
          <a:endParaRPr lang="ru-RU"/>
        </a:p>
      </dgm:t>
    </dgm:pt>
    <dgm:pt modelId="{87DFB8E4-2A83-4D07-AD07-41D25F9FDDA6}" type="pres">
      <dgm:prSet presAssocID="{9B5B77F5-2A82-40EF-8956-F822254F7C09}" presName="circ2" presStyleLbl="vennNode1" presStyleIdx="1" presStyleCnt="3" custScaleX="117821"/>
      <dgm:spPr/>
      <dgm:t>
        <a:bodyPr/>
        <a:lstStyle/>
        <a:p>
          <a:endParaRPr lang="ru-RU"/>
        </a:p>
      </dgm:t>
    </dgm:pt>
    <dgm:pt modelId="{C4071D71-D4F0-41FF-B74A-BE6521E8130E}" type="pres">
      <dgm:prSet presAssocID="{9B5B77F5-2A82-40EF-8956-F822254F7C09}" presName="circ2Tx" presStyleLbl="revTx" presStyleIdx="0" presStyleCnt="0">
        <dgm:presLayoutVars>
          <dgm:chMax val="0"/>
          <dgm:chPref val="0"/>
          <dgm:bulletEnabled val="1"/>
        </dgm:presLayoutVars>
      </dgm:prSet>
      <dgm:spPr/>
      <dgm:t>
        <a:bodyPr/>
        <a:lstStyle/>
        <a:p>
          <a:endParaRPr lang="ru-RU"/>
        </a:p>
      </dgm:t>
    </dgm:pt>
    <dgm:pt modelId="{EE09FC40-1886-40B3-B818-4E6A25899538}" type="pres">
      <dgm:prSet presAssocID="{81B54D2F-200F-4A1F-BAE3-CE90C7A20B2F}" presName="circ3" presStyleLbl="vennNode1" presStyleIdx="2" presStyleCnt="3" custScaleX="118576"/>
      <dgm:spPr/>
      <dgm:t>
        <a:bodyPr/>
        <a:lstStyle/>
        <a:p>
          <a:endParaRPr lang="ru-RU"/>
        </a:p>
      </dgm:t>
    </dgm:pt>
    <dgm:pt modelId="{3BE25B5E-4475-487D-A24B-69689543ADA9}" type="pres">
      <dgm:prSet presAssocID="{81B54D2F-200F-4A1F-BAE3-CE90C7A20B2F}" presName="circ3Tx" presStyleLbl="revTx" presStyleIdx="0" presStyleCnt="0">
        <dgm:presLayoutVars>
          <dgm:chMax val="0"/>
          <dgm:chPref val="0"/>
          <dgm:bulletEnabled val="1"/>
        </dgm:presLayoutVars>
      </dgm:prSet>
      <dgm:spPr/>
      <dgm:t>
        <a:bodyPr/>
        <a:lstStyle/>
        <a:p>
          <a:endParaRPr lang="ru-RU"/>
        </a:p>
      </dgm:t>
    </dgm:pt>
  </dgm:ptLst>
  <dgm:cxnLst>
    <dgm:cxn modelId="{11FC872C-303C-4216-8096-2972121BAE70}" type="presOf" srcId="{81B54D2F-200F-4A1F-BAE3-CE90C7A20B2F}" destId="{EE09FC40-1886-40B3-B818-4E6A25899538}" srcOrd="0" destOrd="0" presId="urn:microsoft.com/office/officeart/2005/8/layout/venn1"/>
    <dgm:cxn modelId="{A63884A5-D513-4EDB-BB14-E37ADFEA8C92}" srcId="{3DC262DF-46EB-4B3D-BEC0-7596960AB09C}" destId="{5BF97D51-C55C-4206-81A0-DAD3969A1F23}" srcOrd="0" destOrd="0" parTransId="{153F2938-9A73-4134-8DFB-5848701AB509}" sibTransId="{4B5F7E5B-2B0B-48AE-AD2E-939946328FAB}"/>
    <dgm:cxn modelId="{139392D9-0F54-450C-9428-B8E79CE1AB4C}" type="presOf" srcId="{3DC262DF-46EB-4B3D-BEC0-7596960AB09C}" destId="{BF0956CC-6959-4CF1-B5CC-303E6F9A8477}" srcOrd="0" destOrd="0" presId="urn:microsoft.com/office/officeart/2005/8/layout/venn1"/>
    <dgm:cxn modelId="{EF455E7B-F204-492D-8D58-F0B8BB9835EF}" type="presOf" srcId="{5BF97D51-C55C-4206-81A0-DAD3969A1F23}" destId="{B9990194-2018-4541-87EA-428AF7E8AEE6}" srcOrd="1" destOrd="0" presId="urn:microsoft.com/office/officeart/2005/8/layout/venn1"/>
    <dgm:cxn modelId="{62ACE1DE-51EE-4A05-837D-B3FD57D5BB57}" type="presOf" srcId="{5BF97D51-C55C-4206-81A0-DAD3969A1F23}" destId="{12DDB332-A9A1-40C3-95A4-8611225060AF}" srcOrd="0" destOrd="0" presId="urn:microsoft.com/office/officeart/2005/8/layout/venn1"/>
    <dgm:cxn modelId="{F727C6AE-5F55-4015-AB71-1606BC73A2F1}" type="presOf" srcId="{81B54D2F-200F-4A1F-BAE3-CE90C7A20B2F}" destId="{3BE25B5E-4475-487D-A24B-69689543ADA9}" srcOrd="1" destOrd="0" presId="urn:microsoft.com/office/officeart/2005/8/layout/venn1"/>
    <dgm:cxn modelId="{23953578-A28B-4FD1-BBE5-D106A0EA76A2}" type="presOf" srcId="{9B5B77F5-2A82-40EF-8956-F822254F7C09}" destId="{C4071D71-D4F0-41FF-B74A-BE6521E8130E}" srcOrd="1" destOrd="0" presId="urn:microsoft.com/office/officeart/2005/8/layout/venn1"/>
    <dgm:cxn modelId="{5F6C49CC-5BEB-460A-95C6-F02520C0F418}" srcId="{3DC262DF-46EB-4B3D-BEC0-7596960AB09C}" destId="{9B5B77F5-2A82-40EF-8956-F822254F7C09}" srcOrd="1" destOrd="0" parTransId="{DDB43744-BDA6-491A-851B-91E8459A4CE6}" sibTransId="{CFF8892E-8903-4FA9-858A-C2499784562D}"/>
    <dgm:cxn modelId="{A1A12B21-4F5E-44F5-8541-19A98A29D0C8}" type="presOf" srcId="{9B5B77F5-2A82-40EF-8956-F822254F7C09}" destId="{87DFB8E4-2A83-4D07-AD07-41D25F9FDDA6}" srcOrd="0" destOrd="0" presId="urn:microsoft.com/office/officeart/2005/8/layout/venn1"/>
    <dgm:cxn modelId="{C559DBBD-AEBE-4A05-B80C-7E43A4BA2B68}" srcId="{3DC262DF-46EB-4B3D-BEC0-7596960AB09C}" destId="{81B54D2F-200F-4A1F-BAE3-CE90C7A20B2F}" srcOrd="2" destOrd="0" parTransId="{A0786286-90CE-45F1-891E-3CFCFA3BF5FA}" sibTransId="{A639DDB7-24CB-40AF-B50E-1A09C204D176}"/>
    <dgm:cxn modelId="{B044B469-7B09-4049-BE41-BC13402DD557}" type="presParOf" srcId="{BF0956CC-6959-4CF1-B5CC-303E6F9A8477}" destId="{12DDB332-A9A1-40C3-95A4-8611225060AF}" srcOrd="0" destOrd="0" presId="urn:microsoft.com/office/officeart/2005/8/layout/venn1"/>
    <dgm:cxn modelId="{7C8CF09A-6ABD-4BB6-918D-C40702DA825F}" type="presParOf" srcId="{BF0956CC-6959-4CF1-B5CC-303E6F9A8477}" destId="{B9990194-2018-4541-87EA-428AF7E8AEE6}" srcOrd="1" destOrd="0" presId="urn:microsoft.com/office/officeart/2005/8/layout/venn1"/>
    <dgm:cxn modelId="{3C8133D6-0582-492A-A73D-7BBE9E965961}" type="presParOf" srcId="{BF0956CC-6959-4CF1-B5CC-303E6F9A8477}" destId="{87DFB8E4-2A83-4D07-AD07-41D25F9FDDA6}" srcOrd="2" destOrd="0" presId="urn:microsoft.com/office/officeart/2005/8/layout/venn1"/>
    <dgm:cxn modelId="{54CC861A-34C2-44B8-9418-D587FBD9EE58}" type="presParOf" srcId="{BF0956CC-6959-4CF1-B5CC-303E6F9A8477}" destId="{C4071D71-D4F0-41FF-B74A-BE6521E8130E}" srcOrd="3" destOrd="0" presId="urn:microsoft.com/office/officeart/2005/8/layout/venn1"/>
    <dgm:cxn modelId="{7B14927E-AC47-4308-8F24-D49FB0E86847}" type="presParOf" srcId="{BF0956CC-6959-4CF1-B5CC-303E6F9A8477}" destId="{EE09FC40-1886-40B3-B818-4E6A25899538}" srcOrd="4" destOrd="0" presId="urn:microsoft.com/office/officeart/2005/8/layout/venn1"/>
    <dgm:cxn modelId="{33B8F781-76F2-4C0C-9182-67EEFEC92E78}" type="presParOf" srcId="{BF0956CC-6959-4CF1-B5CC-303E6F9A8477}" destId="{3BE25B5E-4475-487D-A24B-69689543ADA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2D0372-0747-4B52-9115-D40127654DAD}"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ru-RU"/>
        </a:p>
      </dgm:t>
    </dgm:pt>
    <dgm:pt modelId="{DB2825DF-436F-49E7-8F3B-D24C71E6B8FC}">
      <dgm:prSet phldrT="[Текст]" custT="1"/>
      <dgm:spPr/>
      <dgm:t>
        <a:bodyPr/>
        <a:lstStyle/>
        <a:p>
          <a:r>
            <a:rPr lang="ru-RU" sz="2000" dirty="0" smtClean="0"/>
            <a:t>школа</a:t>
          </a:r>
          <a:endParaRPr lang="ru-RU" sz="2000" dirty="0"/>
        </a:p>
      </dgm:t>
    </dgm:pt>
    <dgm:pt modelId="{036ADF99-153C-4427-8807-63D0EA8365CA}" type="parTrans" cxnId="{F873A70B-8045-49A7-AF7C-0C6039CD22DF}">
      <dgm:prSet/>
      <dgm:spPr/>
      <dgm:t>
        <a:bodyPr/>
        <a:lstStyle/>
        <a:p>
          <a:endParaRPr lang="ru-RU"/>
        </a:p>
      </dgm:t>
    </dgm:pt>
    <dgm:pt modelId="{107AA684-2164-4ADE-BADC-C8944DBECF16}" type="sibTrans" cxnId="{F873A70B-8045-49A7-AF7C-0C6039CD22DF}">
      <dgm:prSet/>
      <dgm:spPr/>
      <dgm:t>
        <a:bodyPr/>
        <a:lstStyle/>
        <a:p>
          <a:endParaRPr lang="ru-RU"/>
        </a:p>
      </dgm:t>
    </dgm:pt>
    <dgm:pt modelId="{09B8B3E0-13B0-43F8-AB38-55DBD48113D0}">
      <dgm:prSet phldrT="[Текст]" custT="1"/>
      <dgm:spPr/>
      <dgm:t>
        <a:bodyPr/>
        <a:lstStyle/>
        <a:p>
          <a:r>
            <a:rPr lang="ru-RU" sz="2400" dirty="0" smtClean="0"/>
            <a:t>жертва</a:t>
          </a:r>
          <a:endParaRPr lang="ru-RU" sz="2400" dirty="0"/>
        </a:p>
      </dgm:t>
    </dgm:pt>
    <dgm:pt modelId="{A566E264-D80D-43D1-9B74-1BDBD1B59BB6}" type="parTrans" cxnId="{10E7F8E9-6FD1-45D7-8B3C-E88BDDFC1C82}">
      <dgm:prSet/>
      <dgm:spPr/>
      <dgm:t>
        <a:bodyPr/>
        <a:lstStyle/>
        <a:p>
          <a:endParaRPr lang="ru-RU"/>
        </a:p>
      </dgm:t>
    </dgm:pt>
    <dgm:pt modelId="{E7ABB56D-5DAF-47E4-B976-1E893816BD78}" type="sibTrans" cxnId="{10E7F8E9-6FD1-45D7-8B3C-E88BDDFC1C82}">
      <dgm:prSet/>
      <dgm:spPr/>
      <dgm:t>
        <a:bodyPr/>
        <a:lstStyle/>
        <a:p>
          <a:endParaRPr lang="ru-RU"/>
        </a:p>
      </dgm:t>
    </dgm:pt>
    <dgm:pt modelId="{51FB7726-D99F-4068-B8E1-80B9D8055B13}">
      <dgm:prSet phldrT="[Текст]" custT="1"/>
      <dgm:spPr/>
      <dgm:t>
        <a:bodyPr/>
        <a:lstStyle/>
        <a:p>
          <a:r>
            <a:rPr lang="ru-RU" sz="1800" dirty="0" smtClean="0"/>
            <a:t>родители</a:t>
          </a:r>
          <a:endParaRPr lang="ru-RU" sz="1800" dirty="0"/>
        </a:p>
      </dgm:t>
    </dgm:pt>
    <dgm:pt modelId="{A58F8961-DA64-480A-B41D-F07DD8B7D03A}" type="parTrans" cxnId="{353D8DF1-C9D6-4C16-B1C9-8B482CF930D3}">
      <dgm:prSet/>
      <dgm:spPr/>
      <dgm:t>
        <a:bodyPr/>
        <a:lstStyle/>
        <a:p>
          <a:endParaRPr lang="ru-RU"/>
        </a:p>
      </dgm:t>
    </dgm:pt>
    <dgm:pt modelId="{839513A2-AE11-4DD2-A11E-2E69C5249412}" type="sibTrans" cxnId="{353D8DF1-C9D6-4C16-B1C9-8B482CF930D3}">
      <dgm:prSet/>
      <dgm:spPr/>
      <dgm:t>
        <a:bodyPr/>
        <a:lstStyle/>
        <a:p>
          <a:endParaRPr lang="ru-RU"/>
        </a:p>
      </dgm:t>
    </dgm:pt>
    <dgm:pt modelId="{B8754092-BC9B-4677-BADF-88F537039D53}">
      <dgm:prSet phldrT="[Текст]" custT="1"/>
      <dgm:spPr/>
      <dgm:t>
        <a:bodyPr/>
        <a:lstStyle/>
        <a:p>
          <a:r>
            <a:rPr lang="ru-RU" sz="1800" dirty="0" smtClean="0"/>
            <a:t>преследователи</a:t>
          </a:r>
          <a:endParaRPr lang="ru-RU" sz="1800" dirty="0"/>
        </a:p>
      </dgm:t>
    </dgm:pt>
    <dgm:pt modelId="{F01D6F9F-9E55-4FED-AEAB-5A2783A42382}" type="parTrans" cxnId="{976C7EBB-E48D-4C5C-863A-5946C148A20A}">
      <dgm:prSet/>
      <dgm:spPr/>
      <dgm:t>
        <a:bodyPr/>
        <a:lstStyle/>
        <a:p>
          <a:endParaRPr lang="ru-RU"/>
        </a:p>
      </dgm:t>
    </dgm:pt>
    <dgm:pt modelId="{77BC668F-1941-4DFB-9A95-AD48C6B4A002}" type="sibTrans" cxnId="{976C7EBB-E48D-4C5C-863A-5946C148A20A}">
      <dgm:prSet/>
      <dgm:spPr/>
      <dgm:t>
        <a:bodyPr/>
        <a:lstStyle/>
        <a:p>
          <a:endParaRPr lang="ru-RU"/>
        </a:p>
      </dgm:t>
    </dgm:pt>
    <dgm:pt modelId="{4D5D0616-999F-47B5-87E2-1C214546E1CF}">
      <dgm:prSet phldrT="[Текст]" custT="1"/>
      <dgm:spPr/>
      <dgm:t>
        <a:bodyPr/>
        <a:lstStyle/>
        <a:p>
          <a:r>
            <a:rPr lang="ru-RU" sz="1800" dirty="0" smtClean="0"/>
            <a:t>агрессор</a:t>
          </a:r>
          <a:endParaRPr lang="ru-RU" sz="1800" dirty="0"/>
        </a:p>
      </dgm:t>
    </dgm:pt>
    <dgm:pt modelId="{AF16FC57-CA8A-4F05-A057-753DA9B87118}" type="parTrans" cxnId="{AAE18033-46B3-4E70-889B-94CD408655FD}">
      <dgm:prSet/>
      <dgm:spPr/>
      <dgm:t>
        <a:bodyPr/>
        <a:lstStyle/>
        <a:p>
          <a:endParaRPr lang="ru-RU"/>
        </a:p>
      </dgm:t>
    </dgm:pt>
    <dgm:pt modelId="{6D023A68-9200-4AC6-BA45-C6A2DB74076A}" type="sibTrans" cxnId="{AAE18033-46B3-4E70-889B-94CD408655FD}">
      <dgm:prSet/>
      <dgm:spPr/>
      <dgm:t>
        <a:bodyPr/>
        <a:lstStyle/>
        <a:p>
          <a:endParaRPr lang="ru-RU"/>
        </a:p>
      </dgm:t>
    </dgm:pt>
    <dgm:pt modelId="{39CE3B98-48DA-4D34-AD66-E56ABE25947D}" type="pres">
      <dgm:prSet presAssocID="{1C2D0372-0747-4B52-9115-D40127654DAD}" presName="composite" presStyleCnt="0">
        <dgm:presLayoutVars>
          <dgm:chMax val="1"/>
          <dgm:dir/>
          <dgm:resizeHandles val="exact"/>
        </dgm:presLayoutVars>
      </dgm:prSet>
      <dgm:spPr/>
      <dgm:t>
        <a:bodyPr/>
        <a:lstStyle/>
        <a:p>
          <a:endParaRPr lang="ru-RU"/>
        </a:p>
      </dgm:t>
    </dgm:pt>
    <dgm:pt modelId="{C6A39DB9-5936-443D-8AEE-8226E7A8ADEF}" type="pres">
      <dgm:prSet presAssocID="{1C2D0372-0747-4B52-9115-D40127654DAD}" presName="radial" presStyleCnt="0">
        <dgm:presLayoutVars>
          <dgm:animLvl val="ctr"/>
        </dgm:presLayoutVars>
      </dgm:prSet>
      <dgm:spPr/>
    </dgm:pt>
    <dgm:pt modelId="{E5E99AA2-0B45-4D42-87EF-5E0123A4017E}" type="pres">
      <dgm:prSet presAssocID="{DB2825DF-436F-49E7-8F3B-D24C71E6B8FC}" presName="centerShape" presStyleLbl="vennNode1" presStyleIdx="0" presStyleCnt="5" custScaleX="93544"/>
      <dgm:spPr/>
      <dgm:t>
        <a:bodyPr/>
        <a:lstStyle/>
        <a:p>
          <a:endParaRPr lang="ru-RU"/>
        </a:p>
      </dgm:t>
    </dgm:pt>
    <dgm:pt modelId="{9B864F9C-0385-47BD-83E6-FB6225075A44}" type="pres">
      <dgm:prSet presAssocID="{09B8B3E0-13B0-43F8-AB38-55DBD48113D0}" presName="node" presStyleLbl="vennNode1" presStyleIdx="1" presStyleCnt="5" custScaleX="224502" custScaleY="143583">
        <dgm:presLayoutVars>
          <dgm:bulletEnabled val="1"/>
        </dgm:presLayoutVars>
      </dgm:prSet>
      <dgm:spPr/>
      <dgm:t>
        <a:bodyPr/>
        <a:lstStyle/>
        <a:p>
          <a:endParaRPr lang="ru-RU"/>
        </a:p>
      </dgm:t>
    </dgm:pt>
    <dgm:pt modelId="{21D0B6D6-15B4-476E-8210-DEAE999EB43A}" type="pres">
      <dgm:prSet presAssocID="{51FB7726-D99F-4068-B8E1-80B9D8055B13}" presName="node" presStyleLbl="vennNode1" presStyleIdx="2" presStyleCnt="5" custScaleX="165729">
        <dgm:presLayoutVars>
          <dgm:bulletEnabled val="1"/>
        </dgm:presLayoutVars>
      </dgm:prSet>
      <dgm:spPr/>
      <dgm:t>
        <a:bodyPr/>
        <a:lstStyle/>
        <a:p>
          <a:endParaRPr lang="ru-RU"/>
        </a:p>
      </dgm:t>
    </dgm:pt>
    <dgm:pt modelId="{7077C946-7C94-4D7F-BC90-4C22A9F0A1DA}" type="pres">
      <dgm:prSet presAssocID="{B8754092-BC9B-4677-BADF-88F537039D53}" presName="node" presStyleLbl="vennNode1" presStyleIdx="3" presStyleCnt="5" custScaleX="339139" custScaleY="116145">
        <dgm:presLayoutVars>
          <dgm:bulletEnabled val="1"/>
        </dgm:presLayoutVars>
      </dgm:prSet>
      <dgm:spPr/>
      <dgm:t>
        <a:bodyPr/>
        <a:lstStyle/>
        <a:p>
          <a:endParaRPr lang="ru-RU"/>
        </a:p>
      </dgm:t>
    </dgm:pt>
    <dgm:pt modelId="{D525F5A6-19F4-4EE5-B31F-F9B383E2D08B}" type="pres">
      <dgm:prSet presAssocID="{4D5D0616-999F-47B5-87E2-1C214546E1CF}" presName="node" presStyleLbl="vennNode1" presStyleIdx="4" presStyleCnt="5" custScaleX="156826">
        <dgm:presLayoutVars>
          <dgm:bulletEnabled val="1"/>
        </dgm:presLayoutVars>
      </dgm:prSet>
      <dgm:spPr/>
      <dgm:t>
        <a:bodyPr/>
        <a:lstStyle/>
        <a:p>
          <a:endParaRPr lang="ru-RU"/>
        </a:p>
      </dgm:t>
    </dgm:pt>
  </dgm:ptLst>
  <dgm:cxnLst>
    <dgm:cxn modelId="{F46F7AA1-E048-4096-895C-98365AE06C8E}" type="presOf" srcId="{09B8B3E0-13B0-43F8-AB38-55DBD48113D0}" destId="{9B864F9C-0385-47BD-83E6-FB6225075A44}" srcOrd="0" destOrd="0" presId="urn:microsoft.com/office/officeart/2005/8/layout/radial3"/>
    <dgm:cxn modelId="{F873A70B-8045-49A7-AF7C-0C6039CD22DF}" srcId="{1C2D0372-0747-4B52-9115-D40127654DAD}" destId="{DB2825DF-436F-49E7-8F3B-D24C71E6B8FC}" srcOrd="0" destOrd="0" parTransId="{036ADF99-153C-4427-8807-63D0EA8365CA}" sibTransId="{107AA684-2164-4ADE-BADC-C8944DBECF16}"/>
    <dgm:cxn modelId="{518A69BE-8275-48A7-A3B4-BB2F3E77E8A6}" type="presOf" srcId="{51FB7726-D99F-4068-B8E1-80B9D8055B13}" destId="{21D0B6D6-15B4-476E-8210-DEAE999EB43A}" srcOrd="0" destOrd="0" presId="urn:microsoft.com/office/officeart/2005/8/layout/radial3"/>
    <dgm:cxn modelId="{43D0F149-21D7-4586-BD1F-7B53735DBD2A}" type="presOf" srcId="{1C2D0372-0747-4B52-9115-D40127654DAD}" destId="{39CE3B98-48DA-4D34-AD66-E56ABE25947D}" srcOrd="0" destOrd="0" presId="urn:microsoft.com/office/officeart/2005/8/layout/radial3"/>
    <dgm:cxn modelId="{10E7F8E9-6FD1-45D7-8B3C-E88BDDFC1C82}" srcId="{DB2825DF-436F-49E7-8F3B-D24C71E6B8FC}" destId="{09B8B3E0-13B0-43F8-AB38-55DBD48113D0}" srcOrd="0" destOrd="0" parTransId="{A566E264-D80D-43D1-9B74-1BDBD1B59BB6}" sibTransId="{E7ABB56D-5DAF-47E4-B976-1E893816BD78}"/>
    <dgm:cxn modelId="{5145848A-B088-4AE1-96F5-AF3610CBF431}" type="presOf" srcId="{B8754092-BC9B-4677-BADF-88F537039D53}" destId="{7077C946-7C94-4D7F-BC90-4C22A9F0A1DA}" srcOrd="0" destOrd="0" presId="urn:microsoft.com/office/officeart/2005/8/layout/radial3"/>
    <dgm:cxn modelId="{976C7EBB-E48D-4C5C-863A-5946C148A20A}" srcId="{DB2825DF-436F-49E7-8F3B-D24C71E6B8FC}" destId="{B8754092-BC9B-4677-BADF-88F537039D53}" srcOrd="2" destOrd="0" parTransId="{F01D6F9F-9E55-4FED-AEAB-5A2783A42382}" sibTransId="{77BC668F-1941-4DFB-9A95-AD48C6B4A002}"/>
    <dgm:cxn modelId="{4FB9E879-3608-4898-873C-0256DA6369AC}" type="presOf" srcId="{DB2825DF-436F-49E7-8F3B-D24C71E6B8FC}" destId="{E5E99AA2-0B45-4D42-87EF-5E0123A4017E}" srcOrd="0" destOrd="0" presId="urn:microsoft.com/office/officeart/2005/8/layout/radial3"/>
    <dgm:cxn modelId="{AAE18033-46B3-4E70-889B-94CD408655FD}" srcId="{DB2825DF-436F-49E7-8F3B-D24C71E6B8FC}" destId="{4D5D0616-999F-47B5-87E2-1C214546E1CF}" srcOrd="3" destOrd="0" parTransId="{AF16FC57-CA8A-4F05-A057-753DA9B87118}" sibTransId="{6D023A68-9200-4AC6-BA45-C6A2DB74076A}"/>
    <dgm:cxn modelId="{8547EB1A-0B29-4CE7-A01B-009A7BBEBBBF}" type="presOf" srcId="{4D5D0616-999F-47B5-87E2-1C214546E1CF}" destId="{D525F5A6-19F4-4EE5-B31F-F9B383E2D08B}" srcOrd="0" destOrd="0" presId="urn:microsoft.com/office/officeart/2005/8/layout/radial3"/>
    <dgm:cxn modelId="{353D8DF1-C9D6-4C16-B1C9-8B482CF930D3}" srcId="{DB2825DF-436F-49E7-8F3B-D24C71E6B8FC}" destId="{51FB7726-D99F-4068-B8E1-80B9D8055B13}" srcOrd="1" destOrd="0" parTransId="{A58F8961-DA64-480A-B41D-F07DD8B7D03A}" sibTransId="{839513A2-AE11-4DD2-A11E-2E69C5249412}"/>
    <dgm:cxn modelId="{909C9B16-6054-4356-985D-F84B921FEA0A}" type="presParOf" srcId="{39CE3B98-48DA-4D34-AD66-E56ABE25947D}" destId="{C6A39DB9-5936-443D-8AEE-8226E7A8ADEF}" srcOrd="0" destOrd="0" presId="urn:microsoft.com/office/officeart/2005/8/layout/radial3"/>
    <dgm:cxn modelId="{5AD0DB0C-14DB-42EC-951E-4727D3A258BE}" type="presParOf" srcId="{C6A39DB9-5936-443D-8AEE-8226E7A8ADEF}" destId="{E5E99AA2-0B45-4D42-87EF-5E0123A4017E}" srcOrd="0" destOrd="0" presId="urn:microsoft.com/office/officeart/2005/8/layout/radial3"/>
    <dgm:cxn modelId="{6CC2C9D0-202D-4F86-A205-9CF28F9E1E57}" type="presParOf" srcId="{C6A39DB9-5936-443D-8AEE-8226E7A8ADEF}" destId="{9B864F9C-0385-47BD-83E6-FB6225075A44}" srcOrd="1" destOrd="0" presId="urn:microsoft.com/office/officeart/2005/8/layout/radial3"/>
    <dgm:cxn modelId="{F1077D7A-774B-4AB7-B66D-C96D9732513C}" type="presParOf" srcId="{C6A39DB9-5936-443D-8AEE-8226E7A8ADEF}" destId="{21D0B6D6-15B4-476E-8210-DEAE999EB43A}" srcOrd="2" destOrd="0" presId="urn:microsoft.com/office/officeart/2005/8/layout/radial3"/>
    <dgm:cxn modelId="{27795538-DCB6-4EE8-8740-4C7CF3090B07}" type="presParOf" srcId="{C6A39DB9-5936-443D-8AEE-8226E7A8ADEF}" destId="{7077C946-7C94-4D7F-BC90-4C22A9F0A1DA}" srcOrd="3" destOrd="0" presId="urn:microsoft.com/office/officeart/2005/8/layout/radial3"/>
    <dgm:cxn modelId="{35AD7993-EB6D-4EA4-B1DC-F47C7C1632F5}" type="presParOf" srcId="{C6A39DB9-5936-443D-8AEE-8226E7A8ADEF}" destId="{D525F5A6-19F4-4EE5-B31F-F9B383E2D08B}" srcOrd="4"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DB332-A9A1-40C3-95A4-8611225060AF}">
      <dsp:nvSpPr>
        <dsp:cNvPr id="0" name=""/>
        <dsp:cNvSpPr/>
      </dsp:nvSpPr>
      <dsp:spPr>
        <a:xfrm>
          <a:off x="696966" y="399433"/>
          <a:ext cx="1921496" cy="192149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ru-RU" sz="2000" kern="1200" dirty="0" smtClean="0"/>
            <a:t>Жертва -агрессор</a:t>
          </a:r>
          <a:endParaRPr lang="ru-RU" sz="2000" kern="1200" dirty="0"/>
        </a:p>
      </dsp:txBody>
      <dsp:txXfrm>
        <a:off x="953166" y="735695"/>
        <a:ext cx="1409097" cy="864673"/>
      </dsp:txXfrm>
    </dsp:sp>
    <dsp:sp modelId="{87DFB8E4-2A83-4D07-AD07-41D25F9FDDA6}">
      <dsp:nvSpPr>
        <dsp:cNvPr id="0" name=""/>
        <dsp:cNvSpPr/>
      </dsp:nvSpPr>
      <dsp:spPr>
        <a:xfrm>
          <a:off x="1219091" y="1600368"/>
          <a:ext cx="2263926" cy="192149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ru-RU" sz="2000" kern="1200" dirty="0" smtClean="0"/>
            <a:t>Позиция взрослых и школы</a:t>
          </a:r>
          <a:endParaRPr lang="ru-RU" sz="2000" kern="1200" dirty="0"/>
        </a:p>
      </dsp:txBody>
      <dsp:txXfrm>
        <a:off x="1911475" y="2096755"/>
        <a:ext cx="1358355" cy="1056822"/>
      </dsp:txXfrm>
    </dsp:sp>
    <dsp:sp modelId="{EE09FC40-1886-40B3-B818-4E6A25899538}">
      <dsp:nvSpPr>
        <dsp:cNvPr id="0" name=""/>
        <dsp:cNvSpPr/>
      </dsp:nvSpPr>
      <dsp:spPr>
        <a:xfrm>
          <a:off x="-174841" y="1600368"/>
          <a:ext cx="2278433" cy="1921496"/>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ru-RU" sz="2000" kern="1200" dirty="0" smtClean="0"/>
            <a:t>Преследователи, зрители</a:t>
          </a:r>
          <a:endParaRPr lang="ru-RU" sz="2000" kern="1200" dirty="0"/>
        </a:p>
      </dsp:txBody>
      <dsp:txXfrm>
        <a:off x="39710" y="2096755"/>
        <a:ext cx="1367060" cy="10568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99AA2-0B45-4D42-87EF-5E0123A4017E}">
      <dsp:nvSpPr>
        <dsp:cNvPr id="0" name=""/>
        <dsp:cNvSpPr/>
      </dsp:nvSpPr>
      <dsp:spPr>
        <a:xfrm>
          <a:off x="946601" y="1219732"/>
          <a:ext cx="2095536" cy="224016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smtClean="0"/>
            <a:t>школа</a:t>
          </a:r>
          <a:endParaRPr lang="ru-RU" sz="2000" kern="1200" dirty="0"/>
        </a:p>
      </dsp:txBody>
      <dsp:txXfrm>
        <a:off x="1253485" y="1547796"/>
        <a:ext cx="1481768" cy="1584032"/>
      </dsp:txXfrm>
    </dsp:sp>
    <dsp:sp modelId="{9B864F9C-0385-47BD-83E6-FB6225075A44}">
      <dsp:nvSpPr>
        <dsp:cNvPr id="0" name=""/>
        <dsp:cNvSpPr/>
      </dsp:nvSpPr>
      <dsp:spPr>
        <a:xfrm>
          <a:off x="737068" y="76830"/>
          <a:ext cx="2514603" cy="160824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kern="1200" dirty="0" smtClean="0"/>
            <a:t>жертва</a:t>
          </a:r>
          <a:endParaRPr lang="ru-RU" sz="2400" kern="1200" dirty="0"/>
        </a:p>
      </dsp:txBody>
      <dsp:txXfrm>
        <a:off x="1105323" y="312352"/>
        <a:ext cx="1778093" cy="1137201"/>
      </dsp:txXfrm>
    </dsp:sp>
    <dsp:sp modelId="{21D0B6D6-15B4-476E-8210-DEAE999EB43A}">
      <dsp:nvSpPr>
        <dsp:cNvPr id="0" name=""/>
        <dsp:cNvSpPr/>
      </dsp:nvSpPr>
      <dsp:spPr>
        <a:xfrm>
          <a:off x="2525080" y="1779773"/>
          <a:ext cx="1856298" cy="11200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kern="1200" dirty="0" smtClean="0"/>
            <a:t>родители</a:t>
          </a:r>
          <a:endParaRPr lang="ru-RU" sz="1800" kern="1200" dirty="0"/>
        </a:p>
      </dsp:txBody>
      <dsp:txXfrm>
        <a:off x="2796929" y="1943805"/>
        <a:ext cx="1312600" cy="792016"/>
      </dsp:txXfrm>
    </dsp:sp>
    <dsp:sp modelId="{7077C946-7C94-4D7F-BC90-4C22A9F0A1DA}">
      <dsp:nvSpPr>
        <dsp:cNvPr id="0" name=""/>
        <dsp:cNvSpPr/>
      </dsp:nvSpPr>
      <dsp:spPr>
        <a:xfrm>
          <a:off x="95054" y="3148214"/>
          <a:ext cx="3798629" cy="130091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kern="1200" dirty="0" smtClean="0"/>
            <a:t>преследователи</a:t>
          </a:r>
          <a:endParaRPr lang="ru-RU" sz="1800" kern="1200" dirty="0"/>
        </a:p>
      </dsp:txBody>
      <dsp:txXfrm>
        <a:off x="651350" y="3338729"/>
        <a:ext cx="2686037" cy="919887"/>
      </dsp:txXfrm>
    </dsp:sp>
    <dsp:sp modelId="{D525F5A6-19F4-4EE5-B31F-F9B383E2D08B}">
      <dsp:nvSpPr>
        <dsp:cNvPr id="0" name=""/>
        <dsp:cNvSpPr/>
      </dsp:nvSpPr>
      <dsp:spPr>
        <a:xfrm>
          <a:off x="-342778" y="1779773"/>
          <a:ext cx="1756577" cy="112008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kern="1200" dirty="0" smtClean="0"/>
            <a:t>агрессор</a:t>
          </a:r>
          <a:endParaRPr lang="ru-RU" sz="1800" kern="1200" dirty="0"/>
        </a:p>
      </dsp:txBody>
      <dsp:txXfrm>
        <a:off x="-85533" y="1943805"/>
        <a:ext cx="1242087" cy="7920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87148F-6589-4BCF-B6B3-7D84390DE087}" type="datetimeFigureOut">
              <a:rPr lang="ru-RU" smtClean="0"/>
              <a:pPr/>
              <a:t>26.12.2023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AF121B-791F-4A30-94E1-D0402CCFA613}" type="slidenum">
              <a:rPr lang="ru-RU" smtClean="0"/>
              <a:pPr/>
              <a:t>‹#›</a:t>
            </a:fld>
            <a:endParaRPr lang="ru-RU"/>
          </a:p>
        </p:txBody>
      </p:sp>
    </p:spTree>
    <p:extLst>
      <p:ext uri="{BB962C8B-B14F-4D97-AF65-F5344CB8AC3E}">
        <p14:creationId xmlns:p14="http://schemas.microsoft.com/office/powerpoint/2010/main" val="140135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CEE4B98E-9D44-49B9-9DF9-5FCFE8C68AC7}" type="slidenum">
              <a:rPr lang="ru-RU" smtClean="0"/>
              <a:pPr>
                <a:defRPr/>
              </a:pPr>
              <a:t>1</a:t>
            </a:fld>
            <a:endParaRPr lang="ru-RU" smtClean="0"/>
          </a:p>
        </p:txBody>
      </p:sp>
      <p:sp>
        <p:nvSpPr>
          <p:cNvPr id="491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EB3864-1AAB-4F81-89B6-515B8B4B2020}" type="slidenum">
              <a:rPr lang="ru-RU" sz="1200"/>
              <a:pPr algn="r"/>
              <a:t>1</a:t>
            </a:fld>
            <a:endParaRPr lang="ru-RU" sz="1200"/>
          </a:p>
        </p:txBody>
      </p:sp>
      <p:sp>
        <p:nvSpPr>
          <p:cNvPr id="49156" name="Rectangle 1"/>
          <p:cNvSpPr>
            <a:spLocks noGrp="1" noRot="1" noChangeAspect="1" noChangeArrowheads="1" noTextEdit="1"/>
          </p:cNvSpPr>
          <p:nvPr>
            <p:ph type="sldImg"/>
          </p:nvPr>
        </p:nvSpPr>
        <p:spPr>
          <a:xfrm>
            <a:off x="1143000" y="695325"/>
            <a:ext cx="4572000" cy="3429000"/>
          </a:xfrm>
          <a:ln/>
        </p:spPr>
      </p:sp>
      <p:sp>
        <p:nvSpPr>
          <p:cNvPr id="49157" name="Rectangle 2"/>
          <p:cNvSpPr>
            <a:spLocks noGrp="1" noChangeArrowheads="1"/>
          </p:cNvSpPr>
          <p:nvPr>
            <p:ph type="body" idx="1"/>
          </p:nvPr>
        </p:nvSpPr>
        <p:spPr>
          <a:noFill/>
          <a:ln/>
        </p:spPr>
        <p:txBody>
          <a:bodyPr wrap="none" lIns="0" tIns="0" rIns="0" bIns="0" anchor="ctr"/>
          <a:lstStyle/>
          <a:p>
            <a:pPr eaLnBrk="1" hangingPunct="1"/>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2A9F07A4-B0A0-441B-93F5-7D6D6A0A3C56}"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8140858E-B6EC-4635-A441-FCE5AA8906ED}"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8E96582-3DDF-4CAC-ABE4-66093D9AFD82}"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389887D-0D52-47F2-B5C6-01549B3035FB}"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89FEBED-D73E-4386-B0DF-4DB7FCAFBEF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26.12.2023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s://postnauka.ru/longreads/86459" TargetMode="External"/><Relationship Id="rId2" Type="http://schemas.openxmlformats.org/officeDocument/2006/relationships/hyperlink" Target="https://raec.ru/activity/analytics/9880/"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the-village.ru/village/children/kids-news/345623-kiberbull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newsru.com/russia/15mar2016/growingup.html"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2.xml"/><Relationship Id="rId5" Type="http://schemas.openxmlformats.org/officeDocument/2006/relationships/image" Target="../media/image108.jpe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vk.com/travlinet" TargetMode="External"/><Relationship Id="rId7" Type="http://schemas.openxmlformats.org/officeDocument/2006/relationships/image" Target="../media/image4.pn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hyperlink" Target="https://vk.com/nxz_35" TargetMode="External"/><Relationship Id="rId5" Type="http://schemas.openxmlformats.org/officeDocument/2006/relationships/hyperlink" Target="http://cyberpsy.ru/" TargetMode="External"/><Relationship Id="rId4" Type="http://schemas.openxmlformats.org/officeDocument/2006/relationships/hyperlink" Target="http://www.fid.su/"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 Id="rId5" Type="http://schemas.openxmlformats.org/officeDocument/2006/relationships/image" Target="../media/image115.jpeg"/><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t="9392" r="391" b="15469"/>
          <a:stretch>
            <a:fillRect/>
          </a:stretch>
        </p:blipFill>
        <p:spPr bwMode="auto">
          <a:xfrm>
            <a:off x="0" y="0"/>
            <a:ext cx="9144000" cy="4797425"/>
          </a:xfrm>
          <a:prstGeom prst="rect">
            <a:avLst/>
          </a:prstGeom>
          <a:noFill/>
          <a:ln w="9525">
            <a:noFill/>
            <a:round/>
            <a:headEnd/>
            <a:tailEnd/>
          </a:ln>
        </p:spPr>
      </p:pic>
      <p:sp>
        <p:nvSpPr>
          <p:cNvPr id="5123" name="Text Box 3"/>
          <p:cNvSpPr txBox="1">
            <a:spLocks noChangeArrowheads="1"/>
          </p:cNvSpPr>
          <p:nvPr/>
        </p:nvSpPr>
        <p:spPr bwMode="auto">
          <a:xfrm>
            <a:off x="169863" y="4797425"/>
            <a:ext cx="8963025" cy="936625"/>
          </a:xfrm>
          <a:prstGeom prst="rect">
            <a:avLst/>
          </a:prstGeom>
          <a:noFill/>
          <a:ln w="9525">
            <a:noFill/>
            <a:round/>
            <a:headEnd/>
            <a:tailEnd/>
          </a:ln>
        </p:spPr>
        <p:txBody>
          <a:bodyPr anchor="ctr"/>
          <a:lstStyle/>
          <a:p>
            <a:pPr defTabSz="449263">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altLang="ru-RU" sz="2800" b="1"/>
          </a:p>
        </p:txBody>
      </p:sp>
      <p:sp>
        <p:nvSpPr>
          <p:cNvPr id="5124" name="Text Box 4"/>
          <p:cNvSpPr txBox="1">
            <a:spLocks noChangeArrowheads="1"/>
          </p:cNvSpPr>
          <p:nvPr/>
        </p:nvSpPr>
        <p:spPr bwMode="auto">
          <a:xfrm>
            <a:off x="228600" y="5943600"/>
            <a:ext cx="8534400" cy="838200"/>
          </a:xfrm>
          <a:prstGeom prst="rect">
            <a:avLst/>
          </a:prstGeom>
          <a:noFill/>
          <a:ln w="9525">
            <a:noFill/>
            <a:round/>
            <a:headEnd/>
            <a:tailEnd/>
          </a:ln>
        </p:spPr>
        <p:txBody>
          <a:bodyPr/>
          <a:lstStyle/>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a:latin typeface="Times New Roman" pitchFamily="18" charset="0"/>
              </a:rPr>
              <a:t>Заведующий детским отделением БУЗ ВО «ВО ПНД №1», врач психиатр высшей категории, руководитель АНО «Центр информационной безопасности в сети Интернет «Защита»» </a:t>
            </a:r>
          </a:p>
          <a:p>
            <a:pPr algn="ctr" defTabSz="449263">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altLang="ru-RU" sz="1400">
                <a:latin typeface="Times New Roman" pitchFamily="18" charset="0"/>
              </a:rPr>
              <a:t>Юрий Афанасьев</a:t>
            </a:r>
          </a:p>
        </p:txBody>
      </p:sp>
      <p:sp>
        <p:nvSpPr>
          <p:cNvPr id="5125" name="Rectangle 4"/>
          <p:cNvSpPr>
            <a:spLocks noChangeArrowheads="1"/>
          </p:cNvSpPr>
          <p:nvPr/>
        </p:nvSpPr>
        <p:spPr bwMode="auto">
          <a:xfrm>
            <a:off x="0" y="4800600"/>
            <a:ext cx="9144000" cy="1073150"/>
          </a:xfrm>
          <a:prstGeom prst="rect">
            <a:avLst/>
          </a:prstGeom>
          <a:solidFill>
            <a:srgbClr val="31A3D4"/>
          </a:solidFill>
          <a:ln w="12600" cap="sq">
            <a:solidFill>
              <a:srgbClr val="89A4A7"/>
            </a:solidFill>
            <a:miter lim="800000"/>
            <a:headEnd/>
            <a:tailEnd/>
          </a:ln>
        </p:spPr>
        <p:txBody>
          <a:bodyPr wrap="none" anchor="ctr"/>
          <a:lstStyle/>
          <a:p>
            <a:pPr algn="ctr" eaLnBrk="0" hangingPunct="0">
              <a:buClr>
                <a:srgbClr val="000000"/>
              </a:buClr>
              <a:buSzPct val="100000"/>
              <a:buFont typeface="Times New Roman" pitchFamily="18" charset="0"/>
              <a:buNone/>
            </a:pPr>
            <a:r>
              <a:rPr lang="ru-RU" altLang="ru-RU" sz="2400" b="1">
                <a:solidFill>
                  <a:srgbClr val="000000"/>
                </a:solidFill>
                <a:latin typeface="Times New Roman" pitchFamily="18" charset="0"/>
              </a:rPr>
              <a:t>Современные виды агрессии связанные </a:t>
            </a:r>
          </a:p>
          <a:p>
            <a:pPr algn="ctr" eaLnBrk="0" hangingPunct="0">
              <a:buClr>
                <a:srgbClr val="000000"/>
              </a:buClr>
              <a:buSzPct val="100000"/>
              <a:buFont typeface="Times New Roman" pitchFamily="18" charset="0"/>
              <a:buNone/>
            </a:pPr>
            <a:r>
              <a:rPr lang="ru-RU" altLang="ru-RU" sz="2400" b="1">
                <a:solidFill>
                  <a:srgbClr val="000000"/>
                </a:solidFill>
                <a:latin typeface="Times New Roman" pitchFamily="18" charset="0"/>
              </a:rPr>
              <a:t>с информационной средой. </a:t>
            </a:r>
          </a:p>
          <a:p>
            <a:pPr algn="ctr" eaLnBrk="0" hangingPunct="0">
              <a:buClr>
                <a:srgbClr val="000000"/>
              </a:buClr>
              <a:buSzPct val="100000"/>
              <a:buFont typeface="Times New Roman" pitchFamily="18" charset="0"/>
              <a:buNone/>
            </a:pPr>
            <a:r>
              <a:rPr lang="ru-RU" altLang="ru-RU" sz="2400" b="1">
                <a:solidFill>
                  <a:srgbClr val="000000"/>
                </a:solidFill>
                <a:latin typeface="Times New Roman" pitchFamily="18" charset="0"/>
              </a:rPr>
              <a:t>Кибербуллинг. </a:t>
            </a:r>
          </a:p>
        </p:txBody>
      </p:sp>
      <p:pic>
        <p:nvPicPr>
          <p:cNvPr id="7" name="Содержимое 6" descr="vETCqLY2fvU.jpg"/>
          <p:cNvPicPr>
            <a:picLocks noChangeAspect="1"/>
          </p:cNvPicPr>
          <p:nvPr/>
        </p:nvPicPr>
        <p:blipFill>
          <a:blip r:embed="rId4" cstate="print"/>
          <a:stretch>
            <a:fillRect/>
          </a:stretch>
        </p:blipFill>
        <p:spPr>
          <a:xfrm>
            <a:off x="0" y="2586992"/>
            <a:ext cx="3491880" cy="2210160"/>
          </a:xfrm>
          <a:prstGeom prst="rect">
            <a:avLst/>
          </a:prstGeom>
        </p:spPr>
      </p:pic>
      <p:pic>
        <p:nvPicPr>
          <p:cNvPr id="8" name="Picture 2" descr="C:\Users\Врач\Desktop\1200px-RARS_16+.svg.png"/>
          <p:cNvPicPr>
            <a:picLocks noChangeAspect="1" noChangeArrowheads="1"/>
          </p:cNvPicPr>
          <p:nvPr/>
        </p:nvPicPr>
        <p:blipFill>
          <a:blip r:embed="rId5" cstate="print"/>
          <a:srcRect/>
          <a:stretch>
            <a:fillRect/>
          </a:stretch>
        </p:blipFill>
        <p:spPr bwMode="auto">
          <a:xfrm>
            <a:off x="8711952" y="0"/>
            <a:ext cx="432048" cy="432048"/>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a:spLocks noGrp="1" noChangeArrowheads="1"/>
          </p:cNvSpPr>
          <p:nvPr>
            <p:ph type="title" sz="quarter"/>
          </p:nvPr>
        </p:nvSpPr>
        <p:spPr>
          <a:xfrm>
            <a:off x="0" y="0"/>
            <a:ext cx="7956376" cy="1052736"/>
          </a:xfrm>
          <a:solidFill>
            <a:srgbClr val="31A3D4"/>
          </a:solidFill>
          <a:ln w="12700" algn="ctr">
            <a:solidFill>
              <a:srgbClr val="41719C"/>
            </a:solidFill>
          </a:ln>
        </p:spPr>
        <p:txBody>
          <a:bodyPr/>
          <a:lstStyle/>
          <a:p>
            <a:pPr algn="l" eaLnBrk="1" hangingPunct="1"/>
            <a:r>
              <a:rPr lang="ru-RU" sz="2400" b="1" dirty="0" smtClean="0">
                <a:solidFill>
                  <a:schemeClr val="bg1"/>
                </a:solidFill>
              </a:rPr>
              <a:t>Почему важны эксперты?</a:t>
            </a:r>
          </a:p>
        </p:txBody>
      </p:sp>
      <p:pic>
        <p:nvPicPr>
          <p:cNvPr id="9" name="Содержимое 8" descr="-ttTBtDu5y4.jpg"/>
          <p:cNvPicPr>
            <a:picLocks noGrp="1" noChangeAspect="1"/>
          </p:cNvPicPr>
          <p:nvPr>
            <p:ph sz="quarter" idx="2"/>
          </p:nvPr>
        </p:nvPicPr>
        <p:blipFill>
          <a:blip r:embed="rId2" cstate="print"/>
          <a:stretch>
            <a:fillRect/>
          </a:stretch>
        </p:blipFill>
        <p:spPr>
          <a:xfrm>
            <a:off x="4716016" y="1196752"/>
            <a:ext cx="3886201" cy="2185988"/>
          </a:xfrm>
        </p:spPr>
      </p:pic>
      <p:pic>
        <p:nvPicPr>
          <p:cNvPr id="8"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
        <p:nvSpPr>
          <p:cNvPr id="17" name="Содержимое 16"/>
          <p:cNvSpPr>
            <a:spLocks noGrp="1"/>
          </p:cNvSpPr>
          <p:nvPr>
            <p:ph sz="quarter" idx="3"/>
          </p:nvPr>
        </p:nvSpPr>
        <p:spPr/>
        <p:txBody>
          <a:bodyPr/>
          <a:lstStyle/>
          <a:p>
            <a:endParaRPr lang="ru-RU"/>
          </a:p>
        </p:txBody>
      </p:sp>
      <p:pic>
        <p:nvPicPr>
          <p:cNvPr id="19" name="Содержимое 18" descr="captura-de-pantalla-2020-01-10-a-las-11-32-05.png"/>
          <p:cNvPicPr>
            <a:picLocks noGrp="1" noChangeAspect="1"/>
          </p:cNvPicPr>
          <p:nvPr>
            <p:ph sz="quarter" idx="1"/>
          </p:nvPr>
        </p:nvPicPr>
        <p:blipFill>
          <a:blip r:embed="rId4" cstate="print"/>
          <a:stretch>
            <a:fillRect/>
          </a:stretch>
        </p:blipFill>
        <p:spPr>
          <a:xfrm>
            <a:off x="467544" y="1196752"/>
            <a:ext cx="3744416" cy="5279627"/>
          </a:xfrm>
        </p:spPr>
      </p:pic>
      <p:pic>
        <p:nvPicPr>
          <p:cNvPr id="21" name="Содержимое 20" descr="Inline_2058064_4.3.jpg"/>
          <p:cNvPicPr>
            <a:picLocks noGrp="1" noChangeAspect="1"/>
          </p:cNvPicPr>
          <p:nvPr>
            <p:ph sz="quarter" idx="4"/>
          </p:nvPr>
        </p:nvPicPr>
        <p:blipFill>
          <a:blip r:embed="rId5" cstate="print"/>
          <a:stretch>
            <a:fillRect/>
          </a:stretch>
        </p:blipFill>
        <p:spPr>
          <a:xfrm>
            <a:off x="4716016" y="3573016"/>
            <a:ext cx="3888432" cy="291252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196752"/>
            <a:ext cx="8856984" cy="5472608"/>
          </a:xfrm>
        </p:spPr>
        <p:txBody>
          <a:bodyPr>
            <a:normAutofit fontScale="32500" lnSpcReduction="20000"/>
          </a:bodyPr>
          <a:lstStyle/>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Буллинг</a:t>
            </a:r>
            <a:r>
              <a:rPr lang="ru-RU" sz="3700" b="1" dirty="0" smtClean="0">
                <a:latin typeface="Times New Roman" pitchFamily="18" charset="0"/>
                <a:cs typeface="Times New Roman" pitchFamily="18" charset="0"/>
              </a:rPr>
              <a:t> </a:t>
            </a:r>
            <a:r>
              <a:rPr lang="ru-RU" sz="3700" dirty="0" smtClean="0">
                <a:latin typeface="Times New Roman" pitchFamily="18" charset="0"/>
                <a:cs typeface="Times New Roman" pitchFamily="18" charset="0"/>
              </a:rPr>
              <a:t>(от англ. </a:t>
            </a:r>
            <a:r>
              <a:rPr lang="ru-RU" sz="3700" dirty="0" err="1" smtClean="0">
                <a:latin typeface="Times New Roman" pitchFamily="18" charset="0"/>
                <a:cs typeface="Times New Roman" pitchFamily="18" charset="0"/>
              </a:rPr>
              <a:t>bully</a:t>
            </a:r>
            <a:r>
              <a:rPr lang="ru-RU" sz="3700" dirty="0" smtClean="0">
                <a:latin typeface="Times New Roman" pitchFamily="18" charset="0"/>
                <a:cs typeface="Times New Roman" pitchFamily="18" charset="0"/>
              </a:rPr>
              <a:t> – хулиган, драчун, насильник) – повторяющиеся акты различных видов насилия и издевательств, со стороны одного лица или группы лиц в отношении индивида, который не может себя защитить. Сознательно планируемое продолжающееся во времени физическое и (или) психологическое насилие, прекращение которого требует вмешательства третьих лиц – директора, учителей, других работников школы, учеников, родителей, а иногда и представителей правоохранительных органов.</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Кибербуллинг</a:t>
            </a:r>
            <a:r>
              <a:rPr lang="ru-RU" sz="3700" dirty="0" smtClean="0">
                <a:latin typeface="Times New Roman" pitchFamily="18" charset="0"/>
                <a:cs typeface="Times New Roman" pitchFamily="18" charset="0"/>
              </a:rPr>
              <a:t> — использование мобильных телефонов, электронной почты, Интернета, социальных сетей, </a:t>
            </a:r>
            <a:r>
              <a:rPr lang="ru-RU" sz="3700" dirty="0" err="1" smtClean="0">
                <a:latin typeface="Times New Roman" pitchFamily="18" charset="0"/>
                <a:cs typeface="Times New Roman" pitchFamily="18" charset="0"/>
              </a:rPr>
              <a:t>блогов</a:t>
            </a:r>
            <a:r>
              <a:rPr lang="ru-RU" sz="3700" dirty="0" smtClean="0">
                <a:latin typeface="Times New Roman" pitchFamily="18" charset="0"/>
                <a:cs typeface="Times New Roman" pitchFamily="18" charset="0"/>
              </a:rPr>
              <a:t>, чатов для преследования человека, распространения о нем конфиденциальной информации, сплетен, порочащих и оскорбительных сообщений.</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Моббинг</a:t>
            </a:r>
            <a:r>
              <a:rPr lang="ru-RU" sz="3700" b="1" dirty="0" smtClean="0">
                <a:latin typeface="Times New Roman" pitchFamily="18" charset="0"/>
                <a:cs typeface="Times New Roman" pitchFamily="18" charset="0"/>
              </a:rPr>
              <a:t> </a:t>
            </a:r>
            <a:r>
              <a:rPr lang="ru-RU" sz="3700" dirty="0" smtClean="0">
                <a:latin typeface="Times New Roman" pitchFamily="18" charset="0"/>
                <a:cs typeface="Times New Roman" pitchFamily="18" charset="0"/>
              </a:rPr>
              <a:t>(англ. </a:t>
            </a:r>
            <a:r>
              <a:rPr lang="ru-RU" sz="3700" dirty="0" err="1" smtClean="0">
                <a:latin typeface="Times New Roman" pitchFamily="18" charset="0"/>
                <a:cs typeface="Times New Roman" pitchFamily="18" charset="0"/>
              </a:rPr>
              <a:t>mob</a:t>
            </a:r>
            <a:r>
              <a:rPr lang="ru-RU" sz="3700" dirty="0" smtClean="0">
                <a:latin typeface="Times New Roman" pitchFamily="18" charset="0"/>
                <a:cs typeface="Times New Roman" pitchFamily="18" charset="0"/>
              </a:rPr>
              <a:t> – толпа) – форма психологического насилия в виде массовой травли человека в коллективе.</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Боссинг</a:t>
            </a:r>
            <a:r>
              <a:rPr lang="ru-RU" sz="3700" dirty="0" smtClean="0">
                <a:latin typeface="Times New Roman" pitchFamily="18" charset="0"/>
                <a:cs typeface="Times New Roman" pitchFamily="18" charset="0"/>
              </a:rPr>
              <a:t> — психологическое, а иногда и физическое насилие, которому представитель руководства компании подвергает своих подчиненных.</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Хейзинг</a:t>
            </a:r>
            <a:r>
              <a:rPr lang="ru-RU" sz="3700" dirty="0" smtClean="0">
                <a:latin typeface="Times New Roman" pitchFamily="18" charset="0"/>
                <a:cs typeface="Times New Roman" pitchFamily="18" charset="0"/>
              </a:rPr>
              <a:t> (от англ. </a:t>
            </a:r>
            <a:r>
              <a:rPr lang="ru-RU" sz="3700" dirty="0" err="1" smtClean="0">
                <a:latin typeface="Times New Roman" pitchFamily="18" charset="0"/>
                <a:cs typeface="Times New Roman" pitchFamily="18" charset="0"/>
              </a:rPr>
              <a:t>hazing</a:t>
            </a:r>
            <a:r>
              <a:rPr lang="ru-RU" sz="3700" dirty="0" smtClean="0">
                <a:latin typeface="Times New Roman" pitchFamily="18" charset="0"/>
                <a:cs typeface="Times New Roman" pitchFamily="18" charset="0"/>
              </a:rPr>
              <a:t> – «принуждение совершать унизительные действия») — неформальные ритуальные насильственные обряды, исполняемые при вступлении в определенную группу, и для дальнейшего поддержания иерархии в этой группе. Подобные ритуалы в большей степени характерны для закрытых (военизированных, </a:t>
            </a:r>
            <a:r>
              <a:rPr lang="ru-RU" sz="3700" dirty="0" err="1" smtClean="0">
                <a:latin typeface="Times New Roman" pitchFamily="18" charset="0"/>
                <a:cs typeface="Times New Roman" pitchFamily="18" charset="0"/>
              </a:rPr>
              <a:t>интернатных</a:t>
            </a:r>
            <a:r>
              <a:rPr lang="ru-RU" sz="3700" dirty="0" smtClean="0">
                <a:latin typeface="Times New Roman" pitchFamily="18" charset="0"/>
                <a:cs typeface="Times New Roman" pitchFamily="18" charset="0"/>
              </a:rPr>
              <a:t>, пенитенциарных) учреждений, но встречаются и в обычных школах и училищах, особенно если при них есть общежития для иногородних учащихся.</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Виктимность</a:t>
            </a:r>
            <a:r>
              <a:rPr lang="ru-RU" sz="3700" dirty="0" smtClean="0">
                <a:latin typeface="Times New Roman" pitchFamily="18" charset="0"/>
                <a:cs typeface="Times New Roman" pitchFamily="18" charset="0"/>
              </a:rPr>
              <a:t> (от лат. </a:t>
            </a:r>
            <a:r>
              <a:rPr lang="ru-RU" sz="3700" dirty="0" err="1" smtClean="0">
                <a:latin typeface="Times New Roman" pitchFamily="18" charset="0"/>
                <a:cs typeface="Times New Roman" pitchFamily="18" charset="0"/>
              </a:rPr>
              <a:t>victima</a:t>
            </a:r>
            <a:r>
              <a:rPr lang="ru-RU" sz="3700" dirty="0" smtClean="0">
                <a:latin typeface="Times New Roman" pitchFamily="18" charset="0"/>
                <a:cs typeface="Times New Roman" pitchFamily="18" charset="0"/>
              </a:rPr>
              <a:t> — жертва) — достаточно устойчивое личностное качество, характеризующее объектную характеристику индивида становиться жертвой внешних обстоятельств и активности социального окружения, своего рода личностная предрасположенность оказываться жертвой в тех условиях взаимодействия с другими и воздействия этих других, которые в этом плане оказываются нейтральными, «не опасными» для других личностей.</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Абьюз</a:t>
            </a:r>
            <a:r>
              <a:rPr lang="ru-RU" sz="3700" dirty="0" smtClean="0">
                <a:latin typeface="Times New Roman" pitchFamily="18" charset="0"/>
                <a:cs typeface="Times New Roman" pitchFamily="18" charset="0"/>
              </a:rPr>
              <a:t> (от англ. </a:t>
            </a:r>
            <a:r>
              <a:rPr lang="ru-RU" sz="3700" dirty="0" err="1" smtClean="0">
                <a:latin typeface="Times New Roman" pitchFamily="18" charset="0"/>
                <a:cs typeface="Times New Roman" pitchFamily="18" charset="0"/>
              </a:rPr>
              <a:t>abuse</a:t>
            </a:r>
            <a:r>
              <a:rPr lang="ru-RU" sz="3700" dirty="0" smtClean="0">
                <a:latin typeface="Times New Roman" pitchFamily="18" charset="0"/>
                <a:cs typeface="Times New Roman" pitchFamily="18" charset="0"/>
              </a:rPr>
              <a:t> — «злоупотребление» и «плохое обращение») — проявление физического или психологического насилия по отношению к человеку, независимо от возраста и </a:t>
            </a:r>
            <a:r>
              <a:rPr lang="ru-RU" sz="3700" dirty="0" err="1" smtClean="0">
                <a:latin typeface="Times New Roman" pitchFamily="18" charset="0"/>
                <a:cs typeface="Times New Roman" pitchFamily="18" charset="0"/>
              </a:rPr>
              <a:t>гендерной</a:t>
            </a:r>
            <a:r>
              <a:rPr lang="ru-RU" sz="3700" dirty="0" smtClean="0">
                <a:latin typeface="Times New Roman" pitchFamily="18" charset="0"/>
                <a:cs typeface="Times New Roman" pitchFamily="18" charset="0"/>
              </a:rPr>
              <a:t> принадлежности.</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Бодишейминг</a:t>
            </a:r>
            <a:r>
              <a:rPr lang="ru-RU" sz="3700" dirty="0" smtClean="0">
                <a:latin typeface="Times New Roman" pitchFamily="18" charset="0"/>
                <a:cs typeface="Times New Roman" pitchFamily="18" charset="0"/>
              </a:rPr>
              <a:t> — публичное осуждение людей за недостатки их внешности, такие как вес, фигура, размер бёдер и т. </a:t>
            </a:r>
            <a:r>
              <a:rPr lang="ru-RU" sz="3700" dirty="0" err="1" smtClean="0">
                <a:latin typeface="Times New Roman" pitchFamily="18" charset="0"/>
                <a:cs typeface="Times New Roman" pitchFamily="18" charset="0"/>
              </a:rPr>
              <a:t>д</a:t>
            </a:r>
            <a:r>
              <a:rPr lang="ru-RU" sz="3700" dirty="0" smtClean="0">
                <a:latin typeface="Times New Roman" pitchFamily="18" charset="0"/>
                <a:cs typeface="Times New Roman" pitchFamily="18" charset="0"/>
              </a:rPr>
              <a:t>; дискриминация тех, кто не вписывается в общепринятые стандарты красоты.</a:t>
            </a:r>
          </a:p>
          <a:p>
            <a:pPr>
              <a:buNone/>
            </a:pP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Проксимальность</a:t>
            </a:r>
            <a:r>
              <a:rPr lang="ru-RU" sz="3700" dirty="0" smtClean="0">
                <a:latin typeface="Times New Roman" pitchFamily="18" charset="0"/>
                <a:cs typeface="Times New Roman" pitchFamily="18" charset="0"/>
              </a:rPr>
              <a:t> – свойство личности легко признавать другого человека «своим», стремиться понять и принять его в своё окружение, а также готовность оказать ему при необходимости помощь.</a:t>
            </a:r>
          </a:p>
          <a:p>
            <a:pPr>
              <a:buNone/>
            </a:pPr>
            <a:r>
              <a:rPr lang="ru-RU" sz="3700"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Троллинг</a:t>
            </a:r>
            <a:r>
              <a:rPr lang="ru-RU" sz="3700" dirty="0" smtClean="0">
                <a:latin typeface="Times New Roman" pitchFamily="18" charset="0"/>
                <a:cs typeface="Times New Roman" pitchFamily="18" charset="0"/>
              </a:rPr>
              <a:t> (от англ. </a:t>
            </a:r>
            <a:r>
              <a:rPr lang="ru-RU" sz="3700" dirty="0" err="1" smtClean="0">
                <a:latin typeface="Times New Roman" pitchFamily="18" charset="0"/>
                <a:cs typeface="Times New Roman" pitchFamily="18" charset="0"/>
              </a:rPr>
              <a:t>trolling</a:t>
            </a:r>
            <a:r>
              <a:rPr lang="ru-RU" sz="3700" dirty="0" smtClean="0">
                <a:latin typeface="Times New Roman" pitchFamily="18" charset="0"/>
                <a:cs typeface="Times New Roman" pitchFamily="18" charset="0"/>
              </a:rPr>
              <a:t> — «ловля рыбы на блесну») — вид виртуальной коммуникации с нарушением этики сетевого взаимодействия, выражающейся в виде проявления различных форм агрессивного, издевательского и оскорбительного поведения; речевая провокация с целью эскалации коммуникативного конфликта.</a:t>
            </a:r>
          </a:p>
          <a:p>
            <a:pPr>
              <a:buNone/>
            </a:pPr>
            <a:r>
              <a:rPr lang="ru-RU" sz="3700"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Буллер</a:t>
            </a:r>
            <a:r>
              <a:rPr lang="ru-RU" sz="3700" b="1" dirty="0" smtClean="0">
                <a:latin typeface="Times New Roman" pitchFamily="18" charset="0"/>
                <a:cs typeface="Times New Roman" pitchFamily="18" charset="0"/>
              </a:rPr>
              <a:t> (</a:t>
            </a:r>
            <a:r>
              <a:rPr lang="ru-RU" sz="3700" b="1" dirty="0" err="1" smtClean="0">
                <a:latin typeface="Times New Roman" pitchFamily="18" charset="0"/>
                <a:cs typeface="Times New Roman" pitchFamily="18" charset="0"/>
              </a:rPr>
              <a:t>булли</a:t>
            </a:r>
            <a:r>
              <a:rPr lang="ru-RU" sz="3700" b="1" dirty="0" smtClean="0">
                <a:latin typeface="Times New Roman" pitchFamily="18" charset="0"/>
                <a:cs typeface="Times New Roman" pitchFamily="18" charset="0"/>
              </a:rPr>
              <a:t>)</a:t>
            </a:r>
            <a:r>
              <a:rPr lang="ru-RU" sz="3700" dirty="0" smtClean="0">
                <a:latin typeface="Times New Roman" pitchFamily="18" charset="0"/>
                <a:cs typeface="Times New Roman" pitchFamily="18" charset="0"/>
              </a:rPr>
              <a:t> – инициатор </a:t>
            </a:r>
            <a:r>
              <a:rPr lang="ru-RU" sz="3700" dirty="0" err="1" smtClean="0">
                <a:latin typeface="Times New Roman" pitchFamily="18" charset="0"/>
                <a:cs typeface="Times New Roman" pitchFamily="18" charset="0"/>
              </a:rPr>
              <a:t>буллинга</a:t>
            </a:r>
            <a:r>
              <a:rPr lang="ru-RU" sz="3700" dirty="0" smtClean="0">
                <a:latin typeface="Times New Roman" pitchFamily="18" charset="0"/>
                <a:cs typeface="Times New Roman" pitchFamily="18" charset="0"/>
              </a:rPr>
              <a:t>.</a:t>
            </a:r>
          </a:p>
          <a:p>
            <a:endParaRPr lang="ru-RU" sz="3700" dirty="0" smtClean="0">
              <a:latin typeface="Times New Roman" pitchFamily="18" charset="0"/>
              <a:cs typeface="Times New Roman" pitchFamily="18" charset="0"/>
            </a:endParaRPr>
          </a:p>
          <a:p>
            <a:endParaRPr lang="ru-RU" sz="3700" dirty="0" smtClean="0">
              <a:latin typeface="Times New Roman" pitchFamily="18" charset="0"/>
              <a:cs typeface="Times New Roman" pitchFamily="18" charset="0"/>
            </a:endParaRPr>
          </a:p>
          <a:p>
            <a:endParaRPr lang="ru-RU" dirty="0" smtClean="0"/>
          </a:p>
          <a:p>
            <a:endParaRPr lang="ru-RU" dirty="0" smtClean="0"/>
          </a:p>
          <a:p>
            <a:endParaRPr lang="ru-RU" dirty="0"/>
          </a:p>
        </p:txBody>
      </p:sp>
      <p:sp>
        <p:nvSpPr>
          <p:cNvPr id="4" name="Прямоугольник 6"/>
          <p:cNvSpPr>
            <a:spLocks noGrp="1" noChangeArrowheads="1"/>
          </p:cNvSpPr>
          <p:nvPr>
            <p:ph type="title"/>
          </p:nvPr>
        </p:nvSpPr>
        <p:spPr>
          <a:xfrm>
            <a:off x="0" y="0"/>
            <a:ext cx="7956376" cy="1052736"/>
          </a:xfrm>
          <a:solidFill>
            <a:srgbClr val="31A3D4"/>
          </a:solidFill>
          <a:ln w="12700" algn="ctr">
            <a:solidFill>
              <a:srgbClr val="41719C"/>
            </a:solidFill>
          </a:ln>
        </p:spPr>
        <p:txBody>
          <a:bodyPr/>
          <a:lstStyle/>
          <a:p>
            <a:pPr algn="l" eaLnBrk="1" hangingPunct="1"/>
            <a:r>
              <a:rPr lang="ru-RU" sz="2400" b="1" dirty="0" smtClean="0">
                <a:solidFill>
                  <a:schemeClr val="bg1"/>
                </a:solidFill>
              </a:rPr>
              <a:t>Терминология</a:t>
            </a:r>
          </a:p>
        </p:txBody>
      </p:sp>
      <p:pic>
        <p:nvPicPr>
          <p:cNvPr id="5" name="Рисунок 8"/>
          <p:cNvPicPr>
            <a:picLocks noChangeAspect="1"/>
          </p:cNvPicPr>
          <p:nvPr/>
        </p:nvPicPr>
        <p:blipFill>
          <a:blip r:embed="rId2"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a:xfrm>
            <a:off x="251520" y="1600200"/>
            <a:ext cx="4244280" cy="4525963"/>
          </a:xfrm>
        </p:spPr>
        <p:txBody>
          <a:bodyPr>
            <a:normAutofit fontScale="77500" lnSpcReduction="20000"/>
          </a:bodyPr>
          <a:lstStyle/>
          <a:p>
            <a:pPr>
              <a:buNone/>
            </a:pPr>
            <a:r>
              <a:rPr lang="ru-RU" sz="2900" dirty="0" err="1" smtClean="0">
                <a:latin typeface="Times New Roman" pitchFamily="18" charset="0"/>
                <a:cs typeface="Times New Roman" pitchFamily="18" charset="0"/>
              </a:rPr>
              <a:t>Кибербуллинг</a:t>
            </a:r>
            <a:r>
              <a:rPr lang="ru-RU" sz="2900" dirty="0" smtClean="0">
                <a:latin typeface="Times New Roman" pitchFamily="18" charset="0"/>
                <a:cs typeface="Times New Roman" pitchFamily="18" charset="0"/>
              </a:rPr>
              <a:t> – это комплекс</a:t>
            </a:r>
          </a:p>
          <a:p>
            <a:pPr>
              <a:buNone/>
            </a:pPr>
            <a:r>
              <a:rPr lang="ru-RU" sz="2900" dirty="0" smtClean="0">
                <a:latin typeface="Times New Roman" pitchFamily="18" charset="0"/>
                <a:cs typeface="Times New Roman" pitchFamily="18" charset="0"/>
              </a:rPr>
              <a:t>различных действий, которые</a:t>
            </a:r>
          </a:p>
          <a:p>
            <a:pPr>
              <a:buNone/>
            </a:pPr>
            <a:r>
              <a:rPr lang="ru-RU" sz="2900" dirty="0" smtClean="0">
                <a:latin typeface="Times New Roman" pitchFamily="18" charset="0"/>
                <a:cs typeface="Times New Roman" pitchFamily="18" charset="0"/>
              </a:rPr>
              <a:t>совершаются с целью унижения</a:t>
            </a:r>
          </a:p>
          <a:p>
            <a:pPr>
              <a:buNone/>
            </a:pPr>
            <a:r>
              <a:rPr lang="ru-RU" sz="2900" dirty="0" smtClean="0">
                <a:latin typeface="Times New Roman" pitchFamily="18" charset="0"/>
                <a:cs typeface="Times New Roman" pitchFamily="18" charset="0"/>
              </a:rPr>
              <a:t>чести и достоинства, репутации</a:t>
            </a:r>
          </a:p>
          <a:p>
            <a:pPr>
              <a:buNone/>
            </a:pPr>
            <a:r>
              <a:rPr lang="ru-RU" sz="2900" dirty="0" smtClean="0">
                <a:latin typeface="Times New Roman" pitchFamily="18" charset="0"/>
                <a:cs typeface="Times New Roman" pitchFamily="18" charset="0"/>
              </a:rPr>
              <a:t>человека в интернете по</a:t>
            </a:r>
          </a:p>
          <a:p>
            <a:pPr>
              <a:buNone/>
            </a:pPr>
            <a:r>
              <a:rPr lang="ru-RU" sz="2900" dirty="0" smtClean="0">
                <a:latin typeface="Times New Roman" pitchFamily="18" charset="0"/>
                <a:cs typeface="Times New Roman" pitchFamily="18" charset="0"/>
              </a:rPr>
              <a:t>отношению к человеку любого</a:t>
            </a:r>
          </a:p>
          <a:p>
            <a:pPr>
              <a:buNone/>
            </a:pPr>
            <a:r>
              <a:rPr lang="ru-RU" sz="2900" dirty="0" smtClean="0">
                <a:latin typeface="Times New Roman" pitchFamily="18" charset="0"/>
                <a:cs typeface="Times New Roman" pitchFamily="18" charset="0"/>
              </a:rPr>
              <a:t>возраста. При длительном</a:t>
            </a:r>
          </a:p>
          <a:p>
            <a:pPr>
              <a:buNone/>
            </a:pPr>
            <a:r>
              <a:rPr lang="ru-RU" sz="2900" dirty="0" smtClean="0">
                <a:latin typeface="Times New Roman" pitchFamily="18" charset="0"/>
                <a:cs typeface="Times New Roman" pitchFamily="18" charset="0"/>
              </a:rPr>
              <a:t>воздействии приводит</a:t>
            </a:r>
          </a:p>
          <a:p>
            <a:pPr>
              <a:buNone/>
            </a:pPr>
            <a:r>
              <a:rPr lang="ru-RU" sz="2900" dirty="0" smtClean="0">
                <a:latin typeface="Times New Roman" pitchFamily="18" charset="0"/>
                <a:cs typeface="Times New Roman" pitchFamily="18" charset="0"/>
              </a:rPr>
              <a:t>может приводить к тяжелым</a:t>
            </a:r>
          </a:p>
          <a:p>
            <a:pPr>
              <a:buNone/>
            </a:pPr>
            <a:r>
              <a:rPr lang="ru-RU" sz="2900" dirty="0" smtClean="0">
                <a:latin typeface="Times New Roman" pitchFamily="18" charset="0"/>
                <a:cs typeface="Times New Roman" pitchFamily="18" charset="0"/>
              </a:rPr>
              <a:t>психологическим последствиям и</a:t>
            </a:r>
          </a:p>
          <a:p>
            <a:pPr>
              <a:buNone/>
            </a:pPr>
            <a:r>
              <a:rPr lang="ru-RU" sz="2900" dirty="0" smtClean="0">
                <a:latin typeface="Times New Roman" pitchFamily="18" charset="0"/>
                <a:cs typeface="Times New Roman" pitchFamily="18" charset="0"/>
              </a:rPr>
              <a:t>перетекать из виртуального мира</a:t>
            </a:r>
          </a:p>
          <a:p>
            <a:pPr>
              <a:buNone/>
            </a:pPr>
            <a:r>
              <a:rPr lang="ru-RU" sz="2900" dirty="0" smtClean="0">
                <a:latin typeface="Times New Roman" pitchFamily="18" charset="0"/>
                <a:cs typeface="Times New Roman" pitchFamily="18" charset="0"/>
              </a:rPr>
              <a:t>в реальный.  </a:t>
            </a:r>
          </a:p>
          <a:p>
            <a:endParaRPr lang="ru-RU" dirty="0"/>
          </a:p>
        </p:txBody>
      </p:sp>
      <p:sp>
        <p:nvSpPr>
          <p:cNvPr id="4" name="Содержимое 3"/>
          <p:cNvSpPr>
            <a:spLocks noGrp="1"/>
          </p:cNvSpPr>
          <p:nvPr>
            <p:ph sz="quarter" idx="2"/>
          </p:nvPr>
        </p:nvSpPr>
        <p:spPr/>
        <p:txBody>
          <a:bodyPr>
            <a:normAutofit/>
          </a:bodyPr>
          <a:lstStyle/>
          <a:p>
            <a:pPr>
              <a:buNone/>
            </a:pPr>
            <a:r>
              <a:rPr lang="ru-RU" sz="2000" dirty="0" smtClean="0">
                <a:latin typeface="Times New Roman" pitchFamily="18" charset="0"/>
                <a:cs typeface="Times New Roman" pitchFamily="18" charset="0"/>
              </a:rPr>
              <a:t>Психология</a:t>
            </a:r>
          </a:p>
          <a:p>
            <a:pPr>
              <a:buNone/>
            </a:pPr>
            <a:r>
              <a:rPr lang="ru-RU" sz="2000" dirty="0" smtClean="0">
                <a:latin typeface="Times New Roman" pitchFamily="18" charset="0"/>
                <a:cs typeface="Times New Roman" pitchFamily="18" charset="0"/>
              </a:rPr>
              <a:t>Педагогика </a:t>
            </a:r>
          </a:p>
          <a:p>
            <a:pPr>
              <a:buNone/>
            </a:pPr>
            <a:r>
              <a:rPr lang="ru-RU" sz="2000" dirty="0" smtClean="0">
                <a:latin typeface="Times New Roman" pitchFamily="18" charset="0"/>
                <a:cs typeface="Times New Roman" pitchFamily="18" charset="0"/>
              </a:rPr>
              <a:t>Психиатрия</a:t>
            </a:r>
          </a:p>
          <a:p>
            <a:pPr>
              <a:buNone/>
            </a:pPr>
            <a:r>
              <a:rPr lang="ru-RU" sz="2000" dirty="0" smtClean="0">
                <a:latin typeface="Times New Roman" pitchFamily="18" charset="0"/>
                <a:cs typeface="Times New Roman" pitchFamily="18" charset="0"/>
              </a:rPr>
              <a:t>Социология </a:t>
            </a:r>
          </a:p>
          <a:p>
            <a:pPr>
              <a:buNone/>
            </a:pPr>
            <a:r>
              <a:rPr lang="ru-RU" sz="2000" dirty="0" smtClean="0">
                <a:latin typeface="Times New Roman" pitchFamily="18" charset="0"/>
                <a:cs typeface="Times New Roman" pitchFamily="18" charset="0"/>
              </a:rPr>
              <a:t>Правоохранители, юристы</a:t>
            </a:r>
          </a:p>
        </p:txBody>
      </p:sp>
      <p:pic>
        <p:nvPicPr>
          <p:cNvPr id="6" name="Содержимое 6" descr="vETCqLY2fvU.jpg"/>
          <p:cNvPicPr>
            <a:picLocks noGrp="1" noChangeAspect="1"/>
          </p:cNvPicPr>
          <p:nvPr>
            <p:ph sz="quarter" idx="3"/>
          </p:nvPr>
        </p:nvPicPr>
        <p:blipFill>
          <a:blip r:embed="rId2" cstate="print"/>
          <a:stretch>
            <a:fillRect/>
          </a:stretch>
        </p:blipFill>
        <p:spPr>
          <a:xfrm>
            <a:off x="4716016" y="3717032"/>
            <a:ext cx="4070929" cy="2808312"/>
          </a:xfrm>
        </p:spPr>
      </p:pic>
      <p:sp>
        <p:nvSpPr>
          <p:cNvPr id="7" name="Прямоугольник 6"/>
          <p:cNvSpPr>
            <a:spLocks noGrp="1" noChangeArrowheads="1"/>
          </p:cNvSpPr>
          <p:nvPr>
            <p:ph type="title"/>
          </p:nvPr>
        </p:nvSpPr>
        <p:spPr>
          <a:xfrm>
            <a:off x="0" y="0"/>
            <a:ext cx="7956376" cy="1052736"/>
          </a:xfrm>
          <a:solidFill>
            <a:srgbClr val="31A3D4"/>
          </a:solidFill>
          <a:ln w="12700" algn="ctr">
            <a:solidFill>
              <a:srgbClr val="41719C"/>
            </a:solidFill>
          </a:ln>
        </p:spPr>
        <p:txBody>
          <a:bodyPr/>
          <a:lstStyle/>
          <a:p>
            <a:pPr algn="l" eaLnBrk="1" hangingPunct="1"/>
            <a:r>
              <a:rPr lang="ru-RU" sz="2400" b="1" dirty="0" smtClean="0">
                <a:solidFill>
                  <a:schemeClr val="bg1"/>
                </a:solidFill>
              </a:rPr>
              <a:t>Терминология </a:t>
            </a:r>
            <a:r>
              <a:rPr lang="ru-RU" sz="2400" b="1" dirty="0" smtClean="0">
                <a:solidFill>
                  <a:srgbClr val="FF0000"/>
                </a:solidFill>
              </a:rPr>
              <a:t>!</a:t>
            </a:r>
          </a:p>
        </p:txBody>
      </p:sp>
      <p:pic>
        <p:nvPicPr>
          <p:cNvPr id="8" name="Рисунок 8"/>
          <p:cNvPicPr>
            <a:picLocks noChangeAspect="1"/>
          </p:cNvPicPr>
          <p:nvPr/>
        </p:nvPicPr>
        <p:blipFill>
          <a:blip r:embed="rId3"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C_maTlwnyNQ"/>
          <p:cNvPicPr>
            <a:picLocks noGrp="1" noChangeAspect="1" noChangeArrowheads="1"/>
          </p:cNvPicPr>
          <p:nvPr>
            <p:ph sz="half" idx="1"/>
          </p:nvPr>
        </p:nvPicPr>
        <p:blipFill>
          <a:blip r:embed="rId2" cstate="print"/>
          <a:srcRect/>
          <a:stretch>
            <a:fillRect/>
          </a:stretch>
        </p:blipFill>
        <p:spPr>
          <a:xfrm>
            <a:off x="304800" y="1295400"/>
            <a:ext cx="4079875" cy="5181600"/>
          </a:xfrm>
        </p:spPr>
      </p:pic>
      <p:pic>
        <p:nvPicPr>
          <p:cNvPr id="6147" name="Picture 8" descr="XhkKKw-w8b8"/>
          <p:cNvPicPr>
            <a:picLocks noGrp="1" noChangeAspect="1" noChangeArrowheads="1"/>
          </p:cNvPicPr>
          <p:nvPr>
            <p:ph sz="half" idx="2"/>
          </p:nvPr>
        </p:nvPicPr>
        <p:blipFill>
          <a:blip r:embed="rId3" cstate="print"/>
          <a:srcRect/>
          <a:stretch>
            <a:fillRect/>
          </a:stretch>
        </p:blipFill>
        <p:spPr>
          <a:xfrm>
            <a:off x="5029200" y="1371600"/>
            <a:ext cx="3481388" cy="5105400"/>
          </a:xfrm>
        </p:spPr>
      </p:pic>
      <p:sp>
        <p:nvSpPr>
          <p:cNvPr id="6148" name="Rectangle 4"/>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buClr>
                <a:srgbClr val="000000"/>
              </a:buClr>
              <a:buFont typeface="Times New Roman" pitchFamily="18" charset="0"/>
              <a:buNone/>
            </a:pPr>
            <a:r>
              <a:rPr lang="ru-RU" altLang="ru-RU" sz="2400" b="1" smtClean="0">
                <a:latin typeface="Times New Roman" pitchFamily="18" charset="0"/>
              </a:rPr>
              <a:t>Актуальность проблемы</a:t>
            </a:r>
          </a:p>
        </p:txBody>
      </p:sp>
      <p:pic>
        <p:nvPicPr>
          <p:cNvPr id="6149" name="Рисунок 8"/>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196752"/>
            <a:ext cx="9036496" cy="5472608"/>
          </a:xfrm>
        </p:spPr>
        <p:txBody>
          <a:bodyPr>
            <a:normAutofit fontScale="85000" lnSpcReduction="10000"/>
          </a:bodyPr>
          <a:lstStyle/>
          <a:p>
            <a:pPr>
              <a:buNone/>
            </a:pPr>
            <a:r>
              <a:rPr lang="ru-RU" sz="1600" dirty="0" smtClean="0">
                <a:latin typeface="Times New Roman" pitchFamily="18" charset="0"/>
                <a:cs typeface="Times New Roman" pitchFamily="18" charset="0"/>
              </a:rPr>
              <a:t>1. </a:t>
            </a:r>
            <a:r>
              <a:rPr lang="ru-RU" sz="1600" dirty="0" err="1" smtClean="0">
                <a:latin typeface="Times New Roman" pitchFamily="18" charset="0"/>
                <a:cs typeface="Times New Roman" pitchFamily="18" charset="0"/>
              </a:rPr>
              <a:t>Киберугрозы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киберагрессия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кибербуллинг</a:t>
            </a:r>
            <a:r>
              <a:rPr lang="ru-RU" sz="1600" dirty="0" smtClean="0">
                <a:latin typeface="Times New Roman" pitchFamily="18" charset="0"/>
                <a:cs typeface="Times New Roman" pitchFamily="18" charset="0"/>
              </a:rPr>
              <a:t>: различия в восприятии, оценке и поведении у разных групп</a:t>
            </a:r>
          </a:p>
          <a:p>
            <a:pPr>
              <a:buNone/>
            </a:pPr>
            <a:r>
              <a:rPr lang="ru-RU" sz="1600" dirty="0" smtClean="0">
                <a:latin typeface="Times New Roman" pitchFamily="18" charset="0"/>
                <a:cs typeface="Times New Roman" pitchFamily="18" charset="0"/>
              </a:rPr>
              <a:t>населения Российской Федерации (</a:t>
            </a:r>
            <a:r>
              <a:rPr lang="en-US" sz="1600" dirty="0" smtClean="0">
                <a:latin typeface="Times New Roman" pitchFamily="18" charset="0"/>
                <a:cs typeface="Times New Roman" pitchFamily="18" charset="0"/>
                <a:hlinkClick r:id="rId2"/>
              </a:rPr>
              <a:t>https://raec.ru/activity/analytics/9880/</a:t>
            </a:r>
            <a:r>
              <a:rPr lang="ru-RU" sz="1600" dirty="0" smtClean="0">
                <a:latin typeface="Times New Roman" pitchFamily="18" charset="0"/>
                <a:cs typeface="Times New Roman" pitchFamily="18" charset="0"/>
              </a:rPr>
              <a:t>)  РАЭК. 2017 </a:t>
            </a:r>
          </a:p>
          <a:p>
            <a:pPr>
              <a:buNone/>
            </a:pPr>
            <a:r>
              <a:rPr lang="ru-RU" sz="1600" dirty="0" smtClean="0">
                <a:latin typeface="Times New Roman" pitchFamily="18" charset="0"/>
                <a:cs typeface="Times New Roman" pitchFamily="18" charset="0"/>
              </a:rPr>
              <a:t>Подростки 14-17 лет чаще всего становятся: </a:t>
            </a:r>
          </a:p>
          <a:p>
            <a:pPr>
              <a:buNone/>
            </a:pPr>
            <a:r>
              <a:rPr lang="ru-RU" sz="1600" dirty="0" smtClean="0">
                <a:latin typeface="Times New Roman" pitchFamily="18" charset="0"/>
                <a:cs typeface="Times New Roman" pitchFamily="18" charset="0"/>
              </a:rPr>
              <a:t>- свидетелями агрессивного </a:t>
            </a:r>
            <a:r>
              <a:rPr lang="ru-RU" sz="1600" dirty="0" err="1" smtClean="0">
                <a:latin typeface="Times New Roman" pitchFamily="18" charset="0"/>
                <a:cs typeface="Times New Roman" pitchFamily="18" charset="0"/>
              </a:rPr>
              <a:t>онлайн-поведения</a:t>
            </a:r>
            <a:r>
              <a:rPr lang="ru-RU" sz="1600" dirty="0" smtClean="0">
                <a:latin typeface="Times New Roman" pitchFamily="18" charset="0"/>
                <a:cs typeface="Times New Roman" pitchFamily="18" charset="0"/>
              </a:rPr>
              <a:t> - 46%</a:t>
            </a:r>
          </a:p>
          <a:p>
            <a:pPr>
              <a:buNone/>
            </a:pPr>
            <a:r>
              <a:rPr lang="ru-RU" sz="1600" dirty="0" smtClean="0">
                <a:latin typeface="Times New Roman" pitchFamily="18" charset="0"/>
                <a:cs typeface="Times New Roman" pitchFamily="18" charset="0"/>
              </a:rPr>
              <a:t>- получали агрессивные сообщения – 48% </a:t>
            </a:r>
          </a:p>
          <a:p>
            <a:pPr>
              <a:buNone/>
            </a:pPr>
            <a:r>
              <a:rPr lang="ru-RU" sz="1600" dirty="0" smtClean="0">
                <a:latin typeface="Times New Roman" pitchFamily="18" charset="0"/>
                <a:cs typeface="Times New Roman" pitchFamily="18" charset="0"/>
              </a:rPr>
              <a:t>- жертвами </a:t>
            </a:r>
            <a:r>
              <a:rPr lang="ru-RU" sz="1600" dirty="0" err="1" smtClean="0">
                <a:latin typeface="Times New Roman" pitchFamily="18" charset="0"/>
                <a:cs typeface="Times New Roman" pitchFamily="18" charset="0"/>
              </a:rPr>
              <a:t>груминга</a:t>
            </a:r>
            <a:r>
              <a:rPr lang="ru-RU" sz="1600" dirty="0" smtClean="0">
                <a:latin typeface="Times New Roman" pitchFamily="18" charset="0"/>
                <a:cs typeface="Times New Roman" pitchFamily="18" charset="0"/>
              </a:rPr>
              <a:t> стали - 48 %</a:t>
            </a:r>
          </a:p>
          <a:p>
            <a:pPr>
              <a:buNone/>
            </a:pPr>
            <a:r>
              <a:rPr lang="ru-RU" sz="1600" dirty="0" smtClean="0">
                <a:latin typeface="Times New Roman" pitchFamily="18" charset="0"/>
                <a:cs typeface="Times New Roman" pitchFamily="18" charset="0"/>
              </a:rPr>
              <a:t>- получали угрозы физической расправы  - 23% </a:t>
            </a:r>
          </a:p>
          <a:p>
            <a:pPr>
              <a:buFontTx/>
              <a:buChar char="-"/>
            </a:pPr>
            <a:endParaRPr lang="ru-RU" sz="1600" dirty="0" smtClean="0">
              <a:latin typeface="Times New Roman" pitchFamily="18" charset="0"/>
              <a:cs typeface="Times New Roman" pitchFamily="18" charset="0"/>
            </a:endParaRPr>
          </a:p>
          <a:p>
            <a:pPr>
              <a:buNone/>
            </a:pPr>
            <a:r>
              <a:rPr lang="ru-RU" sz="1600" dirty="0" smtClean="0">
                <a:latin typeface="Times New Roman" pitchFamily="18" charset="0"/>
                <a:cs typeface="Times New Roman" pitchFamily="18" charset="0"/>
              </a:rPr>
              <a:t>2. Мы опросили почти триста московских школьников в пяти общеобразовательных организациях города об их</a:t>
            </a:r>
          </a:p>
          <a:p>
            <a:pPr>
              <a:buNone/>
            </a:pPr>
            <a:r>
              <a:rPr lang="ru-RU" sz="1600" dirty="0" smtClean="0">
                <a:latin typeface="Times New Roman" pitchFamily="18" charset="0"/>
                <a:cs typeface="Times New Roman" pitchFamily="18" charset="0"/>
              </a:rPr>
              <a:t> опыте </a:t>
            </a:r>
            <a:r>
              <a:rPr lang="ru-RU" sz="1600" dirty="0" err="1" smtClean="0">
                <a:latin typeface="Times New Roman" pitchFamily="18" charset="0"/>
                <a:cs typeface="Times New Roman" pitchFamily="18" charset="0"/>
              </a:rPr>
              <a:t>кибербуллинга</a:t>
            </a:r>
            <a:r>
              <a:rPr lang="ru-RU" sz="1600" dirty="0" smtClean="0">
                <a:latin typeface="Times New Roman" pitchFamily="18" charset="0"/>
                <a:cs typeface="Times New Roman" pitchFamily="18" charset="0"/>
              </a:rPr>
              <a:t>. Получилось, что ситуация </a:t>
            </a:r>
            <a:r>
              <a:rPr lang="ru-RU" sz="1600" dirty="0" err="1" smtClean="0">
                <a:latin typeface="Times New Roman" pitchFamily="18" charset="0"/>
                <a:cs typeface="Times New Roman" pitchFamily="18" charset="0"/>
              </a:rPr>
              <a:t>кибербуллинга</a:t>
            </a:r>
            <a:r>
              <a:rPr lang="ru-RU" sz="1600" dirty="0" smtClean="0">
                <a:latin typeface="Times New Roman" pitchFamily="18" charset="0"/>
                <a:cs typeface="Times New Roman" pitchFamily="18" charset="0"/>
              </a:rPr>
              <a:t> — обычный опыт современных московских </a:t>
            </a:r>
          </a:p>
          <a:p>
            <a:pPr>
              <a:buNone/>
            </a:pPr>
            <a:r>
              <a:rPr lang="ru-RU" sz="1600" dirty="0" smtClean="0">
                <a:latin typeface="Times New Roman" pitchFamily="18" charset="0"/>
                <a:cs typeface="Times New Roman" pitchFamily="18" charset="0"/>
              </a:rPr>
              <a:t>школьников: </a:t>
            </a:r>
            <a:r>
              <a:rPr lang="ru-RU" sz="1600" b="1" dirty="0" smtClean="0">
                <a:latin typeface="Times New Roman" pitchFamily="18" charset="0"/>
                <a:cs typeface="Times New Roman" pitchFamily="18" charset="0"/>
              </a:rPr>
              <a:t>около 72% подростков </a:t>
            </a:r>
            <a:r>
              <a:rPr lang="ru-RU" sz="1600" dirty="0" smtClean="0">
                <a:latin typeface="Times New Roman" pitchFamily="18" charset="0"/>
                <a:cs typeface="Times New Roman" pitchFamily="18" charset="0"/>
              </a:rPr>
              <a:t>сообщили о том, что были участниками </a:t>
            </a:r>
            <a:r>
              <a:rPr lang="ru-RU" sz="1600" dirty="0" err="1" smtClean="0">
                <a:latin typeface="Times New Roman" pitchFamily="18" charset="0"/>
                <a:cs typeface="Times New Roman" pitchFamily="18" charset="0"/>
              </a:rPr>
              <a:t>онлайн-травли</a:t>
            </a:r>
            <a:r>
              <a:rPr lang="ru-RU" sz="1600" dirty="0" smtClean="0">
                <a:latin typeface="Times New Roman" pitchFamily="18" charset="0"/>
                <a:cs typeface="Times New Roman" pitchFamily="18" charset="0"/>
              </a:rPr>
              <a:t>. </a:t>
            </a:r>
          </a:p>
          <a:p>
            <a:pPr>
              <a:buNone/>
            </a:pPr>
            <a:r>
              <a:rPr lang="ru-RU" sz="1600" dirty="0" smtClean="0">
                <a:latin typeface="Times New Roman" pitchFamily="18" charset="0"/>
                <a:cs typeface="Times New Roman" pitchFamily="18" charset="0"/>
              </a:rPr>
              <a:t>По нашим данным, из тех, кто имеет опыт жертвы агрессии, сами были агрессорами и ответно оскорбляли</a:t>
            </a:r>
          </a:p>
          <a:p>
            <a:pPr>
              <a:buNone/>
            </a:pPr>
            <a:r>
              <a:rPr lang="ru-RU" sz="1600" b="1" dirty="0" smtClean="0">
                <a:latin typeface="Times New Roman" pitchFamily="18" charset="0"/>
                <a:cs typeface="Times New Roman" pitchFamily="18" charset="0"/>
              </a:rPr>
              <a:t>26% подростков. </a:t>
            </a:r>
            <a:r>
              <a:rPr lang="ru-RU" sz="1600" dirty="0" smtClean="0">
                <a:latin typeface="Times New Roman" pitchFamily="18" charset="0"/>
                <a:cs typeface="Times New Roman" pitchFamily="18" charset="0"/>
              </a:rPr>
              <a:t>Примерно в 40% случаев дети, которые были жертвой, сами становятся агрессорами в Сети</a:t>
            </a:r>
          </a:p>
          <a:p>
            <a:pPr>
              <a:buNone/>
            </a:pPr>
            <a:r>
              <a:rPr lang="ru-RU" sz="1600" dirty="0" smtClean="0">
                <a:latin typeface="Times New Roman" pitchFamily="18" charset="0"/>
                <a:cs typeface="Times New Roman" pitchFamily="18" charset="0"/>
              </a:rPr>
              <a:t>.И всего около половины, 44,3%, сообщили о своем опыте преследования либо агрессии в интернете.</a:t>
            </a:r>
          </a:p>
          <a:p>
            <a:pPr>
              <a:buNone/>
            </a:pPr>
            <a:r>
              <a:rPr lang="ru-RU" sz="1600" dirty="0" smtClean="0"/>
              <a:t> (</a:t>
            </a:r>
            <a:r>
              <a:rPr lang="en-US" sz="1600" dirty="0" smtClean="0">
                <a:hlinkClick r:id="rId3"/>
              </a:rPr>
              <a:t>https://postnauka.ru/longreads/86459</a:t>
            </a:r>
            <a:r>
              <a:rPr lang="ru-RU" sz="1600" dirty="0" smtClean="0"/>
              <a:t>)</a:t>
            </a:r>
          </a:p>
          <a:p>
            <a:pPr>
              <a:buNone/>
            </a:pPr>
            <a:endParaRPr lang="ru-RU" sz="1600" dirty="0" smtClean="0"/>
          </a:p>
          <a:p>
            <a:pPr>
              <a:buNone/>
            </a:pPr>
            <a:r>
              <a:rPr lang="ru-RU" sz="1600" dirty="0" smtClean="0"/>
              <a:t>3. </a:t>
            </a:r>
            <a:r>
              <a:rPr lang="ru-RU" sz="1600" dirty="0" smtClean="0">
                <a:latin typeface="Times New Roman" pitchFamily="18" charset="0"/>
                <a:cs typeface="Times New Roman" pitchFamily="18" charset="0"/>
              </a:rPr>
              <a:t>Согласно опросу компании «Фонд Развития Интернет», в 2013 году каждый пятый российский подросток</a:t>
            </a:r>
          </a:p>
          <a:p>
            <a:pPr>
              <a:buNone/>
            </a:pPr>
            <a:r>
              <a:rPr lang="ru-RU" sz="1600" dirty="0" smtClean="0">
                <a:latin typeface="Times New Roman" pitchFamily="18" charset="0"/>
                <a:cs typeface="Times New Roman" pitchFamily="18" charset="0"/>
              </a:rPr>
              <a:t>в возрасте  12-17 лет был знаком с </a:t>
            </a:r>
            <a:r>
              <a:rPr lang="ru-RU" sz="1600" dirty="0" err="1" smtClean="0">
                <a:latin typeface="Times New Roman" pitchFamily="18" charset="0"/>
                <a:cs typeface="Times New Roman" pitchFamily="18" charset="0"/>
              </a:rPr>
              <a:t>буллингом</a:t>
            </a:r>
            <a:r>
              <a:rPr lang="ru-RU" sz="1600" dirty="0" smtClean="0">
                <a:latin typeface="Times New Roman" pitchFamily="18" charset="0"/>
                <a:cs typeface="Times New Roman" pitchFamily="18" charset="0"/>
              </a:rPr>
              <a:t> как в реальной, так и в виртуальной жизни. Учитывая постоянный</a:t>
            </a:r>
          </a:p>
          <a:p>
            <a:pPr>
              <a:buNone/>
            </a:pPr>
            <a:r>
              <a:rPr lang="ru-RU" sz="1600" dirty="0" smtClean="0">
                <a:latin typeface="Times New Roman" pitchFamily="18" charset="0"/>
                <a:cs typeface="Times New Roman" pitchFamily="18" charset="0"/>
              </a:rPr>
              <a:t>рост  использования детьми социальных сетей, эти показатели только увеличиваются.</a:t>
            </a:r>
          </a:p>
          <a:p>
            <a:pPr>
              <a:buNone/>
            </a:pPr>
            <a:endParaRPr lang="ru-RU" sz="1600" dirty="0" smtClean="0">
              <a:latin typeface="Times New Roman" pitchFamily="18" charset="0"/>
              <a:cs typeface="Times New Roman" pitchFamily="18" charset="0"/>
            </a:endParaRPr>
          </a:p>
          <a:p>
            <a:pPr>
              <a:buNone/>
            </a:pPr>
            <a:r>
              <a:rPr lang="ru-RU" sz="1600" dirty="0" smtClean="0">
                <a:latin typeface="Times New Roman" pitchFamily="18" charset="0"/>
                <a:cs typeface="Times New Roman" pitchFamily="18" charset="0"/>
              </a:rPr>
              <a:t>4. </a:t>
            </a:r>
            <a:r>
              <a:rPr lang="ru-RU" sz="1600" b="1" dirty="0" smtClean="0">
                <a:latin typeface="Times New Roman" pitchFamily="18" charset="0"/>
                <a:cs typeface="Times New Roman" pitchFamily="18" charset="0"/>
              </a:rPr>
              <a:t>Каждый третий ребенок </a:t>
            </a:r>
            <a:r>
              <a:rPr lang="ru-RU" sz="1600" dirty="0" smtClean="0">
                <a:latin typeface="Times New Roman" pitchFamily="18" charset="0"/>
                <a:cs typeface="Times New Roman" pitchFamily="18" charset="0"/>
              </a:rPr>
              <a:t>в России сталкивался с </a:t>
            </a:r>
            <a:r>
              <a:rPr lang="ru-RU" sz="1600" dirty="0" err="1" smtClean="0">
                <a:latin typeface="Times New Roman" pitchFamily="18" charset="0"/>
                <a:cs typeface="Times New Roman" pitchFamily="18" charset="0"/>
              </a:rPr>
              <a:t>кибербуллингом</a:t>
            </a:r>
            <a:r>
              <a:rPr lang="ru-RU" sz="1600" dirty="0" smtClean="0">
                <a:latin typeface="Times New Roman" pitchFamily="18" charset="0"/>
                <a:cs typeface="Times New Roman" pitchFamily="18" charset="0"/>
              </a:rPr>
              <a:t> или слышал о нем. «Лаборатория</a:t>
            </a:r>
          </a:p>
          <a:p>
            <a:pPr>
              <a:buNone/>
            </a:pPr>
            <a:r>
              <a:rPr lang="ru-RU" sz="1600" dirty="0" smtClean="0">
                <a:latin typeface="Times New Roman" pitchFamily="18" charset="0"/>
                <a:cs typeface="Times New Roman" pitchFamily="18" charset="0"/>
              </a:rPr>
              <a:t>Касперского». </a:t>
            </a:r>
            <a:r>
              <a:rPr lang="en-US" sz="1600" dirty="0" smtClean="0">
                <a:hlinkClick r:id="rId4"/>
              </a:rPr>
              <a:t>https://www.the-village.ru/village/children/kids-news/345623-kiberbulling</a:t>
            </a:r>
            <a:r>
              <a:rPr lang="ru-RU" sz="1600" dirty="0" smtClean="0"/>
              <a:t> </a:t>
            </a:r>
            <a:endParaRPr lang="ru-RU" sz="1600" dirty="0" smtClean="0">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pPr>
              <a:buNone/>
            </a:pPr>
            <a:endParaRPr lang="ru-RU" sz="1600" dirty="0" smtClean="0"/>
          </a:p>
          <a:p>
            <a:pPr>
              <a:buNone/>
            </a:pPr>
            <a:endParaRPr lang="ru-RU" sz="1600" dirty="0" smtClean="0"/>
          </a:p>
          <a:p>
            <a:pPr>
              <a:buNone/>
            </a:pPr>
            <a:endParaRPr lang="ru-RU" sz="1600" dirty="0" smtClean="0">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endParaRPr lang="ru-RU" dirty="0"/>
          </a:p>
        </p:txBody>
      </p:sp>
      <p:sp>
        <p:nvSpPr>
          <p:cNvPr id="4" name="Rectangle 4"/>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buClr>
                <a:srgbClr val="000000"/>
              </a:buClr>
              <a:buFont typeface="Times New Roman" pitchFamily="18" charset="0"/>
              <a:buNone/>
            </a:pPr>
            <a:r>
              <a:rPr lang="ru-RU" altLang="ru-RU" sz="2400" b="1" dirty="0" smtClean="0">
                <a:latin typeface="Times New Roman" pitchFamily="18" charset="0"/>
              </a:rPr>
              <a:t>Статистика </a:t>
            </a:r>
          </a:p>
        </p:txBody>
      </p:sp>
      <p:pic>
        <p:nvPicPr>
          <p:cNvPr id="5" name="Рисунок 8"/>
          <p:cNvPicPr>
            <a:picLocks noChangeAspect="1"/>
          </p:cNvPicPr>
          <p:nvPr/>
        </p:nvPicPr>
        <p:blipFill>
          <a:blip r:embed="rId5"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51520" y="1340768"/>
            <a:ext cx="4244280" cy="4785395"/>
          </a:xfrm>
        </p:spPr>
        <p:txBody>
          <a:bodyPr>
            <a:noAutofit/>
          </a:bodyPr>
          <a:lstStyle/>
          <a:p>
            <a:pPr>
              <a:buNone/>
            </a:pPr>
            <a:r>
              <a:rPr lang="ru-RU" sz="1600" dirty="0" smtClean="0">
                <a:latin typeface="Times New Roman" pitchFamily="18" charset="0"/>
                <a:cs typeface="Times New Roman" pitchFamily="18" charset="0"/>
              </a:rPr>
              <a:t>       По данным ВОЗ, в России оказался высокий процент 11-летних детей, которые жалуются на травлю в школе. 23% девочек и 27% мальчиков объявили, что подвергались унижениям два или более раз в месяц за последние два месяца. Хуже показатели только в Литве (29-35%) и Латвии (24-26%). Судя по опросу 15-летних подростков, Россия занимает четвертое место по </a:t>
            </a:r>
            <a:r>
              <a:rPr lang="ru-RU" sz="1600" dirty="0" err="1" smtClean="0">
                <a:latin typeface="Times New Roman" pitchFamily="18" charset="0"/>
                <a:cs typeface="Times New Roman" pitchFamily="18" charset="0"/>
              </a:rPr>
              <a:t>буллингу</a:t>
            </a:r>
            <a:r>
              <a:rPr lang="ru-RU" sz="1600" dirty="0" smtClean="0">
                <a:latin typeface="Times New Roman" pitchFamily="18" charset="0"/>
                <a:cs typeface="Times New Roman" pitchFamily="18" charset="0"/>
              </a:rPr>
              <a:t> среди европейских стран после Литвы, Латвии и Бельгии. Согласно опросу 13-летних россиян, - у России пятое место (здесь к перечисленным странам добавилась Австрия).</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Подробнее: </a:t>
            </a:r>
            <a:r>
              <a:rPr lang="ru-RU" sz="1600" u="sng" dirty="0" smtClean="0">
                <a:latin typeface="Times New Roman" pitchFamily="18" charset="0"/>
                <a:cs typeface="Times New Roman" pitchFamily="18" charset="0"/>
                <a:hlinkClick r:id="rId2"/>
              </a:rPr>
              <a:t>https://www.newsru.com/russia/15mar2016/growingup.html</a:t>
            </a:r>
            <a:endParaRPr lang="ru-RU" sz="1600" dirty="0">
              <a:latin typeface="Times New Roman" pitchFamily="18" charset="0"/>
              <a:cs typeface="Times New Roman" pitchFamily="18" charset="0"/>
            </a:endParaRPr>
          </a:p>
        </p:txBody>
      </p:sp>
      <p:pic>
        <p:nvPicPr>
          <p:cNvPr id="6" name="Содержимое 5" descr="240787154-bigstock-exclamation-point-9027121.jpg"/>
          <p:cNvPicPr>
            <a:picLocks noGrp="1" noChangeAspect="1"/>
          </p:cNvPicPr>
          <p:nvPr>
            <p:ph sz="half" idx="2"/>
          </p:nvPr>
        </p:nvPicPr>
        <p:blipFill>
          <a:blip r:embed="rId3" cstate="print"/>
          <a:stretch>
            <a:fillRect/>
          </a:stretch>
        </p:blipFill>
        <p:spPr>
          <a:xfrm>
            <a:off x="4648200" y="2285884"/>
            <a:ext cx="4038600" cy="3154595"/>
          </a:xfrm>
        </p:spPr>
      </p:pic>
      <p:sp>
        <p:nvSpPr>
          <p:cNvPr id="7" name="Rectangle 4"/>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buClr>
                <a:srgbClr val="000000"/>
              </a:buClr>
              <a:buFont typeface="Times New Roman" pitchFamily="18" charset="0"/>
              <a:buNone/>
            </a:pPr>
            <a:r>
              <a:rPr lang="ru-RU" altLang="ru-RU" sz="2400" b="1" dirty="0" smtClean="0">
                <a:latin typeface="Times New Roman" pitchFamily="18" charset="0"/>
              </a:rPr>
              <a:t>Статистика ВОЗ </a:t>
            </a:r>
          </a:p>
        </p:txBody>
      </p:sp>
      <p:pic>
        <p:nvPicPr>
          <p:cNvPr id="8" name="Рисунок 8"/>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457200" y="1447800"/>
          <a:ext cx="82296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35" name="Rectangle 15"/>
          <p:cNvSpPr>
            <a:spLocks noChangeArrowheads="1"/>
          </p:cNvSpPr>
          <p:nvPr/>
        </p:nvSpPr>
        <p:spPr bwMode="auto">
          <a:xfrm>
            <a:off x="457200" y="5638800"/>
            <a:ext cx="990600" cy="457200"/>
          </a:xfrm>
          <a:prstGeom prst="rect">
            <a:avLst/>
          </a:prstGeom>
          <a:solidFill>
            <a:schemeClr val="accent1"/>
          </a:solidFill>
          <a:ln w="9525">
            <a:solidFill>
              <a:schemeClr val="tx1"/>
            </a:solidFill>
            <a:miter lim="800000"/>
            <a:headEnd/>
            <a:tailEnd/>
          </a:ln>
        </p:spPr>
        <p:txBody>
          <a:bodyPr wrap="none" anchor="ctr"/>
          <a:lstStyle/>
          <a:p>
            <a:pPr algn="ctr"/>
            <a:r>
              <a:rPr lang="ru-RU"/>
              <a:t>боссинг</a:t>
            </a:r>
          </a:p>
        </p:txBody>
      </p:sp>
      <p:sp>
        <p:nvSpPr>
          <p:cNvPr id="1036" name="Rectangle 16"/>
          <p:cNvSpPr>
            <a:spLocks noChangeArrowheads="1"/>
          </p:cNvSpPr>
          <p:nvPr/>
        </p:nvSpPr>
        <p:spPr bwMode="auto">
          <a:xfrm>
            <a:off x="1828800" y="5638800"/>
            <a:ext cx="990600" cy="457200"/>
          </a:xfrm>
          <a:prstGeom prst="rect">
            <a:avLst/>
          </a:prstGeom>
          <a:solidFill>
            <a:schemeClr val="accent1"/>
          </a:solidFill>
          <a:ln w="9525">
            <a:solidFill>
              <a:schemeClr val="tx1"/>
            </a:solidFill>
            <a:miter lim="800000"/>
            <a:headEnd/>
            <a:tailEnd/>
          </a:ln>
        </p:spPr>
        <p:txBody>
          <a:bodyPr wrap="none" anchor="ctr"/>
          <a:lstStyle/>
          <a:p>
            <a:pPr algn="ctr"/>
            <a:r>
              <a:rPr lang="ru-RU"/>
              <a:t>хейзинг</a:t>
            </a:r>
          </a:p>
        </p:txBody>
      </p:sp>
      <p:sp>
        <p:nvSpPr>
          <p:cNvPr id="1037" name="Rectangle 17"/>
          <p:cNvSpPr>
            <a:spLocks noChangeArrowheads="1"/>
          </p:cNvSpPr>
          <p:nvPr/>
        </p:nvSpPr>
        <p:spPr bwMode="auto">
          <a:xfrm>
            <a:off x="5638800" y="5257800"/>
            <a:ext cx="1219200" cy="457200"/>
          </a:xfrm>
          <a:prstGeom prst="rect">
            <a:avLst/>
          </a:prstGeom>
          <a:solidFill>
            <a:schemeClr val="accent1"/>
          </a:solidFill>
          <a:ln w="9525">
            <a:solidFill>
              <a:schemeClr val="tx1"/>
            </a:solidFill>
            <a:miter lim="800000"/>
            <a:headEnd/>
            <a:tailEnd/>
          </a:ln>
        </p:spPr>
        <p:txBody>
          <a:bodyPr wrap="none" anchor="ctr"/>
          <a:lstStyle/>
          <a:p>
            <a:pPr algn="ctr"/>
            <a:r>
              <a:rPr lang="ru-RU"/>
              <a:t>групповой</a:t>
            </a:r>
          </a:p>
        </p:txBody>
      </p:sp>
      <p:sp>
        <p:nvSpPr>
          <p:cNvPr id="1038" name="Rectangle 18"/>
          <p:cNvSpPr>
            <a:spLocks noChangeArrowheads="1"/>
          </p:cNvSpPr>
          <p:nvPr/>
        </p:nvSpPr>
        <p:spPr bwMode="auto">
          <a:xfrm>
            <a:off x="7086600" y="5257800"/>
            <a:ext cx="1981200" cy="457200"/>
          </a:xfrm>
          <a:prstGeom prst="rect">
            <a:avLst/>
          </a:prstGeom>
          <a:solidFill>
            <a:schemeClr val="accent1"/>
          </a:solidFill>
          <a:ln w="9525">
            <a:solidFill>
              <a:schemeClr val="tx1"/>
            </a:solidFill>
            <a:miter lim="800000"/>
            <a:headEnd/>
            <a:tailEnd/>
          </a:ln>
        </p:spPr>
        <p:txBody>
          <a:bodyPr wrap="none" anchor="ctr"/>
          <a:lstStyle/>
          <a:p>
            <a:pPr algn="ctr"/>
            <a:r>
              <a:rPr lang="ru-RU"/>
              <a:t>индивидуальный</a:t>
            </a:r>
          </a:p>
        </p:txBody>
      </p:sp>
      <p:sp>
        <p:nvSpPr>
          <p:cNvPr id="1039" name="Rectangle 19"/>
          <p:cNvSpPr>
            <a:spLocks noChangeArrowheads="1"/>
          </p:cNvSpPr>
          <p:nvPr/>
        </p:nvSpPr>
        <p:spPr bwMode="auto">
          <a:xfrm>
            <a:off x="5638800" y="5943600"/>
            <a:ext cx="1219200" cy="533400"/>
          </a:xfrm>
          <a:prstGeom prst="rect">
            <a:avLst/>
          </a:prstGeom>
          <a:solidFill>
            <a:schemeClr val="accent1"/>
          </a:solidFill>
          <a:ln w="9525">
            <a:solidFill>
              <a:schemeClr val="tx1"/>
            </a:solidFill>
            <a:miter lim="800000"/>
            <a:headEnd/>
            <a:tailEnd/>
          </a:ln>
        </p:spPr>
        <p:txBody>
          <a:bodyPr wrap="none" anchor="ctr"/>
          <a:lstStyle/>
          <a:p>
            <a:pPr algn="ctr"/>
            <a:r>
              <a:rPr lang="ru-RU"/>
              <a:t>моббинг</a:t>
            </a:r>
          </a:p>
        </p:txBody>
      </p:sp>
      <p:sp>
        <p:nvSpPr>
          <p:cNvPr id="1040" name="Rectangle 20"/>
          <p:cNvSpPr>
            <a:spLocks noChangeArrowheads="1"/>
          </p:cNvSpPr>
          <p:nvPr/>
        </p:nvSpPr>
        <p:spPr bwMode="auto">
          <a:xfrm>
            <a:off x="7086600" y="5943600"/>
            <a:ext cx="1981200" cy="533400"/>
          </a:xfrm>
          <a:prstGeom prst="rect">
            <a:avLst/>
          </a:prstGeom>
          <a:solidFill>
            <a:schemeClr val="accent1"/>
          </a:solidFill>
          <a:ln w="9525">
            <a:solidFill>
              <a:schemeClr val="tx1"/>
            </a:solidFill>
            <a:miter lim="800000"/>
            <a:headEnd/>
            <a:tailEnd/>
          </a:ln>
        </p:spPr>
        <p:txBody>
          <a:bodyPr wrap="none" anchor="ctr"/>
          <a:lstStyle/>
          <a:p>
            <a:pPr algn="ctr"/>
            <a:r>
              <a:rPr lang="ru-RU"/>
              <a:t>кибербуллинг</a:t>
            </a:r>
          </a:p>
        </p:txBody>
      </p:sp>
      <p:sp>
        <p:nvSpPr>
          <p:cNvPr id="1041"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smtClean="0"/>
              <a:t>Классификация</a:t>
            </a:r>
          </a:p>
        </p:txBody>
      </p:sp>
      <p:pic>
        <p:nvPicPr>
          <p:cNvPr id="1042" name="Рисунок 1"/>
          <p:cNvPicPr>
            <a:picLocks noChangeAspect="1"/>
          </p:cNvPicPr>
          <p:nvPr/>
        </p:nvPicPr>
        <p:blipFill>
          <a:blip r:embed="rId7" cstate="print"/>
          <a:srcRect/>
          <a:stretch>
            <a:fillRect/>
          </a:stretch>
        </p:blipFill>
        <p:spPr bwMode="auto">
          <a:xfrm>
            <a:off x="8027988" y="0"/>
            <a:ext cx="1116012" cy="1073150"/>
          </a:xfrm>
          <a:prstGeom prst="rect">
            <a:avLst/>
          </a:prstGeom>
          <a:noFill/>
          <a:ln w="9525">
            <a:noFill/>
            <a:miter lim="800000"/>
            <a:headEnd/>
            <a:tailEnd/>
          </a:ln>
        </p:spPr>
      </p:pic>
      <p:sp>
        <p:nvSpPr>
          <p:cNvPr id="1043" name="Line 23"/>
          <p:cNvSpPr>
            <a:spLocks noChangeShapeType="1"/>
          </p:cNvSpPr>
          <p:nvPr/>
        </p:nvSpPr>
        <p:spPr bwMode="auto">
          <a:xfrm>
            <a:off x="914400" y="5029200"/>
            <a:ext cx="0" cy="609600"/>
          </a:xfrm>
          <a:prstGeom prst="line">
            <a:avLst/>
          </a:prstGeom>
          <a:noFill/>
          <a:ln w="9525">
            <a:solidFill>
              <a:schemeClr val="tx1"/>
            </a:solidFill>
            <a:round/>
            <a:headEnd/>
            <a:tailEnd type="triangle" w="med" len="med"/>
          </a:ln>
        </p:spPr>
        <p:txBody>
          <a:bodyPr/>
          <a:lstStyle/>
          <a:p>
            <a:endParaRPr lang="ru-RU"/>
          </a:p>
        </p:txBody>
      </p:sp>
      <p:sp>
        <p:nvSpPr>
          <p:cNvPr id="1044" name="Line 24"/>
          <p:cNvSpPr>
            <a:spLocks noChangeShapeType="1"/>
          </p:cNvSpPr>
          <p:nvPr/>
        </p:nvSpPr>
        <p:spPr bwMode="auto">
          <a:xfrm>
            <a:off x="2286000" y="5029200"/>
            <a:ext cx="0" cy="609600"/>
          </a:xfrm>
          <a:prstGeom prst="line">
            <a:avLst/>
          </a:prstGeom>
          <a:noFill/>
          <a:ln w="9525">
            <a:solidFill>
              <a:schemeClr val="tx1"/>
            </a:solidFill>
            <a:round/>
            <a:headEnd/>
            <a:tailEnd type="triangle" w="med" len="med"/>
          </a:ln>
        </p:spPr>
        <p:txBody>
          <a:bodyPr/>
          <a:lstStyle/>
          <a:p>
            <a:endParaRPr lang="ru-RU"/>
          </a:p>
        </p:txBody>
      </p:sp>
      <p:sp>
        <p:nvSpPr>
          <p:cNvPr id="1045" name="Line 25"/>
          <p:cNvSpPr>
            <a:spLocks noChangeShapeType="1"/>
          </p:cNvSpPr>
          <p:nvPr/>
        </p:nvSpPr>
        <p:spPr bwMode="auto">
          <a:xfrm>
            <a:off x="6400800" y="5029200"/>
            <a:ext cx="0" cy="228600"/>
          </a:xfrm>
          <a:prstGeom prst="line">
            <a:avLst/>
          </a:prstGeom>
          <a:noFill/>
          <a:ln w="9525">
            <a:solidFill>
              <a:schemeClr val="tx1"/>
            </a:solidFill>
            <a:round/>
            <a:headEnd/>
            <a:tailEnd type="triangle" w="med" len="med"/>
          </a:ln>
        </p:spPr>
        <p:txBody>
          <a:bodyPr/>
          <a:lstStyle/>
          <a:p>
            <a:endParaRPr lang="ru-RU"/>
          </a:p>
        </p:txBody>
      </p:sp>
      <p:sp>
        <p:nvSpPr>
          <p:cNvPr id="1046" name="Line 26"/>
          <p:cNvSpPr>
            <a:spLocks noChangeShapeType="1"/>
          </p:cNvSpPr>
          <p:nvPr/>
        </p:nvSpPr>
        <p:spPr bwMode="auto">
          <a:xfrm>
            <a:off x="8153400" y="5029200"/>
            <a:ext cx="0" cy="228600"/>
          </a:xfrm>
          <a:prstGeom prst="line">
            <a:avLst/>
          </a:prstGeom>
          <a:noFill/>
          <a:ln w="9525">
            <a:solidFill>
              <a:schemeClr val="tx1"/>
            </a:solidFill>
            <a:round/>
            <a:headEnd/>
            <a:tailEnd type="triangle" w="med" len="med"/>
          </a:ln>
        </p:spPr>
        <p:txBody>
          <a:bodyPr/>
          <a:lstStyle/>
          <a:p>
            <a:endParaRPr lang="ru-RU"/>
          </a:p>
        </p:txBody>
      </p:sp>
      <p:sp>
        <p:nvSpPr>
          <p:cNvPr id="1047" name="Line 27"/>
          <p:cNvSpPr>
            <a:spLocks noChangeShapeType="1"/>
          </p:cNvSpPr>
          <p:nvPr/>
        </p:nvSpPr>
        <p:spPr bwMode="auto">
          <a:xfrm>
            <a:off x="6400800" y="5715000"/>
            <a:ext cx="0" cy="228600"/>
          </a:xfrm>
          <a:prstGeom prst="line">
            <a:avLst/>
          </a:prstGeom>
          <a:noFill/>
          <a:ln w="9525">
            <a:solidFill>
              <a:schemeClr val="tx1"/>
            </a:solidFill>
            <a:round/>
            <a:headEnd/>
            <a:tailEnd type="triangle" w="med" len="med"/>
          </a:ln>
        </p:spPr>
        <p:txBody>
          <a:bodyPr/>
          <a:lstStyle/>
          <a:p>
            <a:endParaRPr lang="ru-RU"/>
          </a:p>
        </p:txBody>
      </p:sp>
      <p:sp>
        <p:nvSpPr>
          <p:cNvPr id="1048" name="Line 28"/>
          <p:cNvSpPr>
            <a:spLocks noChangeShapeType="1"/>
          </p:cNvSpPr>
          <p:nvPr/>
        </p:nvSpPr>
        <p:spPr bwMode="auto">
          <a:xfrm>
            <a:off x="8153400" y="5715000"/>
            <a:ext cx="0" cy="228600"/>
          </a:xfrm>
          <a:prstGeom prst="line">
            <a:avLst/>
          </a:prstGeom>
          <a:noFill/>
          <a:ln w="9525">
            <a:solidFill>
              <a:schemeClr val="tx1"/>
            </a:solidFill>
            <a:round/>
            <a:headEnd/>
            <a:tailEnd type="triangle" w="med" len="med"/>
          </a:ln>
        </p:spPr>
        <p:txBody>
          <a:bodyPr/>
          <a:lstStyle/>
          <a:p>
            <a:endParaRPr lang="ru-RU"/>
          </a:p>
        </p:txBody>
      </p:sp>
      <p:sp>
        <p:nvSpPr>
          <p:cNvPr id="1049" name="Line 29"/>
          <p:cNvSpPr>
            <a:spLocks noChangeShapeType="1"/>
          </p:cNvSpPr>
          <p:nvPr/>
        </p:nvSpPr>
        <p:spPr bwMode="auto">
          <a:xfrm>
            <a:off x="2895600" y="4267200"/>
            <a:ext cx="457200" cy="0"/>
          </a:xfrm>
          <a:prstGeom prst="line">
            <a:avLst/>
          </a:prstGeom>
          <a:noFill/>
          <a:ln w="9525">
            <a:solidFill>
              <a:schemeClr val="tx1"/>
            </a:solidFill>
            <a:round/>
            <a:headEnd/>
            <a:tailEnd type="triangle" w="med" len="med"/>
          </a:ln>
        </p:spPr>
        <p:txBody>
          <a:bodyPr/>
          <a:lstStyle/>
          <a:p>
            <a:endParaRPr lang="ru-RU"/>
          </a:p>
        </p:txBody>
      </p:sp>
      <p:sp>
        <p:nvSpPr>
          <p:cNvPr id="1050" name="Line 30"/>
          <p:cNvSpPr>
            <a:spLocks noChangeShapeType="1"/>
          </p:cNvSpPr>
          <p:nvPr/>
        </p:nvSpPr>
        <p:spPr bwMode="auto">
          <a:xfrm flipH="1">
            <a:off x="5791200" y="4267200"/>
            <a:ext cx="457200" cy="0"/>
          </a:xfrm>
          <a:prstGeom prst="line">
            <a:avLst/>
          </a:prstGeom>
          <a:noFill/>
          <a:ln w="9525">
            <a:solidFill>
              <a:schemeClr val="tx1"/>
            </a:solidFill>
            <a:round/>
            <a:headEnd/>
            <a:tailEnd type="triangle" w="med" len="med"/>
          </a:ln>
        </p:spPr>
        <p:txBody>
          <a:bodyPr/>
          <a:lstStyle/>
          <a:p>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Классификация</a:t>
            </a:r>
          </a:p>
        </p:txBody>
      </p:sp>
      <p:pic>
        <p:nvPicPr>
          <p:cNvPr id="2060"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graphicFrame>
        <p:nvGraphicFramePr>
          <p:cNvPr id="2" name="Схема 1"/>
          <p:cNvGraphicFramePr/>
          <p:nvPr/>
        </p:nvGraphicFramePr>
        <p:xfrm>
          <a:off x="395536" y="1628800"/>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Мифы (</a:t>
            </a:r>
            <a:r>
              <a:rPr lang="ru-RU" sz="2000" smtClean="0">
                <a:latin typeface="Times New Roman" pitchFamily="18" charset="0"/>
              </a:rPr>
              <a:t>М.В. Сафронова</a:t>
            </a:r>
            <a:r>
              <a:rPr lang="ru-RU" altLang="ru-RU" sz="2400" b="1" smtClean="0">
                <a:latin typeface="Times New Roman" pitchFamily="18" charset="0"/>
              </a:rPr>
              <a:t>)</a:t>
            </a:r>
          </a:p>
        </p:txBody>
      </p:sp>
      <p:sp>
        <p:nvSpPr>
          <p:cNvPr id="13315" name="Rectangle 3"/>
          <p:cNvSpPr>
            <a:spLocks noGrp="1" noChangeArrowheads="1"/>
          </p:cNvSpPr>
          <p:nvPr>
            <p:ph type="body" sz="half" idx="2"/>
          </p:nvPr>
        </p:nvSpPr>
        <p:spPr>
          <a:xfrm>
            <a:off x="4648200" y="1219200"/>
            <a:ext cx="4038600" cy="5410200"/>
          </a:xfrm>
        </p:spPr>
        <p:txBody>
          <a:bodyPr/>
          <a:lstStyle/>
          <a:p>
            <a:pPr eaLnBrk="1" hangingPunct="1">
              <a:lnSpc>
                <a:spcPct val="90000"/>
              </a:lnSpc>
              <a:buFontTx/>
              <a:buNone/>
            </a:pPr>
            <a:r>
              <a:rPr lang="ru-RU" sz="1600" dirty="0" smtClean="0">
                <a:latin typeface="Times New Roman" pitchFamily="18" charset="0"/>
              </a:rPr>
              <a:t>Это недавнее явление в образовательной</a:t>
            </a:r>
          </a:p>
          <a:p>
            <a:pPr eaLnBrk="1" hangingPunct="1">
              <a:lnSpc>
                <a:spcPct val="90000"/>
              </a:lnSpc>
              <a:buFontTx/>
              <a:buNone/>
            </a:pPr>
            <a:r>
              <a:rPr lang="ru-RU" sz="1600" dirty="0" smtClean="0">
                <a:latin typeface="Times New Roman" pitchFamily="18" charset="0"/>
              </a:rPr>
              <a:t>среде, раньше его не было.</a:t>
            </a:r>
          </a:p>
          <a:p>
            <a:pPr eaLnBrk="1" hangingPunct="1">
              <a:lnSpc>
                <a:spcPct val="90000"/>
              </a:lnSpc>
              <a:buFontTx/>
              <a:buNone/>
            </a:pPr>
            <a:r>
              <a:rPr lang="ru-RU" sz="1600" dirty="0" smtClean="0">
                <a:latin typeface="Times New Roman" pitchFamily="18" charset="0"/>
              </a:rPr>
              <a:t>Эта проблема встречается только в</a:t>
            </a:r>
          </a:p>
          <a:p>
            <a:pPr eaLnBrk="1" hangingPunct="1">
              <a:lnSpc>
                <a:spcPct val="90000"/>
              </a:lnSpc>
              <a:buFontTx/>
              <a:buNone/>
            </a:pPr>
            <a:r>
              <a:rPr lang="ru-RU" sz="1600" dirty="0" smtClean="0">
                <a:latin typeface="Times New Roman" pitchFamily="18" charset="0"/>
              </a:rPr>
              <a:t>подростковой  среде.</a:t>
            </a:r>
          </a:p>
          <a:p>
            <a:pPr eaLnBrk="1" hangingPunct="1">
              <a:lnSpc>
                <a:spcPct val="90000"/>
              </a:lnSpc>
              <a:buFontTx/>
              <a:buNone/>
            </a:pPr>
            <a:r>
              <a:rPr lang="ru-RU" sz="1600" dirty="0" smtClean="0">
                <a:latin typeface="Times New Roman" pitchFamily="18" charset="0"/>
              </a:rPr>
              <a:t>Обычно травят отличающихся чем-то от</a:t>
            </a:r>
          </a:p>
          <a:p>
            <a:pPr eaLnBrk="1" hangingPunct="1">
              <a:lnSpc>
                <a:spcPct val="90000"/>
              </a:lnSpc>
              <a:buFontTx/>
              <a:buNone/>
            </a:pPr>
            <a:r>
              <a:rPr lang="ru-RU" sz="1600" dirty="0" smtClean="0">
                <a:latin typeface="Times New Roman" pitchFamily="18" charset="0"/>
              </a:rPr>
              <a:t>класса детей, и это не связано с классом как</a:t>
            </a:r>
          </a:p>
          <a:p>
            <a:pPr eaLnBrk="1" hangingPunct="1">
              <a:lnSpc>
                <a:spcPct val="90000"/>
              </a:lnSpc>
              <a:buFontTx/>
              <a:buNone/>
            </a:pPr>
            <a:r>
              <a:rPr lang="ru-RU" sz="1600" dirty="0" smtClean="0">
                <a:latin typeface="Times New Roman" pitchFamily="18" charset="0"/>
              </a:rPr>
              <a:t>таковым.</a:t>
            </a:r>
          </a:p>
          <a:p>
            <a:pPr eaLnBrk="1" hangingPunct="1">
              <a:lnSpc>
                <a:spcPct val="90000"/>
              </a:lnSpc>
              <a:buFontTx/>
              <a:buNone/>
            </a:pPr>
            <a:r>
              <a:rPr lang="ru-RU" sz="1600" dirty="0" smtClean="0">
                <a:latin typeface="Times New Roman" pitchFamily="18" charset="0"/>
              </a:rPr>
              <a:t>Травля — это, в основном, проблема</a:t>
            </a:r>
          </a:p>
          <a:p>
            <a:pPr eaLnBrk="1" hangingPunct="1">
              <a:lnSpc>
                <a:spcPct val="90000"/>
              </a:lnSpc>
              <a:buFontTx/>
              <a:buNone/>
            </a:pPr>
            <a:r>
              <a:rPr lang="ru-RU" sz="1600" dirty="0" smtClean="0">
                <a:latin typeface="Times New Roman" pitchFamily="18" charset="0"/>
              </a:rPr>
              <a:t>родителей, хотя работать с ней должны</a:t>
            </a:r>
          </a:p>
          <a:p>
            <a:pPr eaLnBrk="1" hangingPunct="1">
              <a:lnSpc>
                <a:spcPct val="90000"/>
              </a:lnSpc>
              <a:buFontTx/>
              <a:buNone/>
            </a:pPr>
            <a:r>
              <a:rPr lang="ru-RU" sz="1600" dirty="0" smtClean="0">
                <a:latin typeface="Times New Roman" pitchFamily="18" charset="0"/>
              </a:rPr>
              <a:t>психологи и социальные педагоги.</a:t>
            </a:r>
          </a:p>
          <a:p>
            <a:pPr eaLnBrk="1" hangingPunct="1">
              <a:lnSpc>
                <a:spcPct val="90000"/>
              </a:lnSpc>
              <a:buFontTx/>
              <a:buNone/>
            </a:pPr>
            <a:r>
              <a:rPr lang="ru-RU" sz="1600" b="1" dirty="0" smtClean="0">
                <a:latin typeface="Times New Roman" pitchFamily="18" charset="0"/>
              </a:rPr>
              <a:t>Жертвами становятся неуспешные,</a:t>
            </a:r>
          </a:p>
          <a:p>
            <a:pPr eaLnBrk="1" hangingPunct="1">
              <a:lnSpc>
                <a:spcPct val="90000"/>
              </a:lnSpc>
              <a:buFontTx/>
              <a:buNone/>
            </a:pPr>
            <a:r>
              <a:rPr lang="ru-RU" sz="1600" b="1" dirty="0" smtClean="0">
                <a:latin typeface="Times New Roman" pitchFamily="18" charset="0"/>
              </a:rPr>
              <a:t>странные, внешне необычные </a:t>
            </a:r>
          </a:p>
          <a:p>
            <a:pPr>
              <a:lnSpc>
                <a:spcPct val="90000"/>
              </a:lnSpc>
              <a:buNone/>
            </a:pPr>
            <a:r>
              <a:rPr lang="ru-RU" sz="1600" dirty="0" smtClean="0">
                <a:latin typeface="Times New Roman" pitchFamily="18" charset="0"/>
              </a:rPr>
              <a:t>Травля встречается только в обычных</a:t>
            </a:r>
          </a:p>
          <a:p>
            <a:pPr>
              <a:lnSpc>
                <a:spcPct val="90000"/>
              </a:lnSpc>
              <a:buNone/>
            </a:pPr>
            <a:r>
              <a:rPr lang="ru-RU" sz="1600" dirty="0" smtClean="0">
                <a:latin typeface="Times New Roman" pitchFamily="18" charset="0"/>
              </a:rPr>
              <a:t>школах, а в лицеях и гимназиях</a:t>
            </a:r>
          </a:p>
          <a:p>
            <a:pPr>
              <a:lnSpc>
                <a:spcPct val="90000"/>
              </a:lnSpc>
              <a:buNone/>
            </a:pPr>
            <a:r>
              <a:rPr lang="ru-RU" sz="1600" dirty="0" smtClean="0">
                <a:latin typeface="Times New Roman" pitchFamily="18" charset="0"/>
              </a:rPr>
              <a:t>(гимназических классах) ее практически не</a:t>
            </a:r>
          </a:p>
          <a:p>
            <a:pPr>
              <a:lnSpc>
                <a:spcPct val="90000"/>
              </a:lnSpc>
              <a:buNone/>
            </a:pPr>
            <a:r>
              <a:rPr lang="ru-RU" sz="1600" dirty="0" smtClean="0">
                <a:latin typeface="Times New Roman" pitchFamily="18" charset="0"/>
              </a:rPr>
              <a:t>бывает.</a:t>
            </a:r>
          </a:p>
          <a:p>
            <a:pPr eaLnBrk="1" hangingPunct="1">
              <a:lnSpc>
                <a:spcPct val="90000"/>
              </a:lnSpc>
              <a:buFontTx/>
              <a:buNone/>
            </a:pPr>
            <a:endParaRPr lang="ru-RU" sz="1600" b="1" dirty="0" smtClean="0">
              <a:latin typeface="Times New Roman" pitchFamily="18" charset="0"/>
            </a:endParaRPr>
          </a:p>
          <a:p>
            <a:pPr eaLnBrk="1" hangingPunct="1">
              <a:lnSpc>
                <a:spcPct val="90000"/>
              </a:lnSpc>
            </a:pPr>
            <a:endParaRPr lang="ru-RU" sz="1400" b="1" dirty="0" smtClean="0">
              <a:latin typeface="Times New Roman" pitchFamily="18" charset="0"/>
            </a:endParaRPr>
          </a:p>
        </p:txBody>
      </p:sp>
      <p:pic>
        <p:nvPicPr>
          <p:cNvPr id="13316"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13317" name="Picture 7" descr="b1b45ab0d48112074fec757d3ea71720"/>
          <p:cNvPicPr>
            <a:picLocks noGrp="1" noChangeAspect="1" noChangeArrowheads="1"/>
          </p:cNvPicPr>
          <p:nvPr>
            <p:ph sz="half" idx="1"/>
          </p:nvPr>
        </p:nvPicPr>
        <p:blipFill>
          <a:blip r:embed="rId3" cstate="print"/>
          <a:srcRect/>
          <a:stretch>
            <a:fillRect/>
          </a:stretch>
        </p:blipFill>
        <p:spPr>
          <a:xfrm>
            <a:off x="304800" y="2286000"/>
            <a:ext cx="4038600" cy="27606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Игры 2017</a:t>
            </a:r>
          </a:p>
        </p:txBody>
      </p:sp>
      <p:sp>
        <p:nvSpPr>
          <p:cNvPr id="14338" name="Rectangle 3"/>
          <p:cNvSpPr>
            <a:spLocks noGrp="1" noChangeArrowheads="1"/>
          </p:cNvSpPr>
          <p:nvPr>
            <p:ph type="body" sz="half" idx="1"/>
          </p:nvPr>
        </p:nvSpPr>
        <p:spPr/>
        <p:txBody>
          <a:bodyPr>
            <a:normAutofit/>
          </a:bodyPr>
          <a:lstStyle/>
          <a:p>
            <a:pPr eaLnBrk="1" hangingPunct="1">
              <a:lnSpc>
                <a:spcPct val="80000"/>
              </a:lnSpc>
              <a:buFontTx/>
              <a:buNone/>
            </a:pPr>
            <a:r>
              <a:rPr lang="ru-RU" sz="1600" dirty="0" smtClean="0">
                <a:latin typeface="Times New Roman" pitchFamily="18" charset="0"/>
              </a:rPr>
              <a:t>Поясни за паль</a:t>
            </a:r>
          </a:p>
          <a:p>
            <a:pPr eaLnBrk="1" hangingPunct="1">
              <a:lnSpc>
                <a:spcPct val="80000"/>
              </a:lnSpc>
              <a:buFontTx/>
              <a:buNone/>
            </a:pPr>
            <a:r>
              <a:rPr lang="ru-RU" sz="1600" dirty="0" smtClean="0">
                <a:latin typeface="Times New Roman" pitchFamily="18" charset="0"/>
              </a:rPr>
              <a:t>Исчезни на день</a:t>
            </a:r>
          </a:p>
          <a:p>
            <a:pPr eaLnBrk="1" hangingPunct="1">
              <a:lnSpc>
                <a:spcPct val="80000"/>
              </a:lnSpc>
              <a:buFontTx/>
              <a:buNone/>
            </a:pPr>
            <a:r>
              <a:rPr lang="ru-RU" sz="1600" dirty="0" smtClean="0">
                <a:latin typeface="Times New Roman" pitchFamily="18" charset="0"/>
              </a:rPr>
              <a:t>Беги или умри</a:t>
            </a:r>
          </a:p>
          <a:p>
            <a:pPr eaLnBrk="1" hangingPunct="1">
              <a:lnSpc>
                <a:spcPct val="80000"/>
              </a:lnSpc>
              <a:buFontTx/>
              <a:buNone/>
            </a:pPr>
            <a:r>
              <a:rPr lang="ru-RU" sz="1600" dirty="0" smtClean="0">
                <a:latin typeface="Times New Roman" pitchFamily="18" charset="0"/>
              </a:rPr>
              <a:t>Вписки</a:t>
            </a:r>
          </a:p>
          <a:p>
            <a:pPr eaLnBrk="1" hangingPunct="1">
              <a:lnSpc>
                <a:spcPct val="80000"/>
              </a:lnSpc>
              <a:buFontTx/>
              <a:buNone/>
            </a:pPr>
            <a:r>
              <a:rPr lang="ru-RU" sz="1600" dirty="0" smtClean="0">
                <a:latin typeface="Times New Roman" pitchFamily="18" charset="0"/>
              </a:rPr>
              <a:t>Стань овощем</a:t>
            </a:r>
          </a:p>
          <a:p>
            <a:pPr eaLnBrk="1" hangingPunct="1">
              <a:lnSpc>
                <a:spcPct val="80000"/>
              </a:lnSpc>
              <a:buFontTx/>
              <a:buNone/>
            </a:pPr>
            <a:r>
              <a:rPr lang="ru-RU" sz="1600" dirty="0" smtClean="0">
                <a:latin typeface="Times New Roman" pitchFamily="18" charset="0"/>
              </a:rPr>
              <a:t>Экстремальные </a:t>
            </a:r>
            <a:r>
              <a:rPr lang="ru-RU" sz="1600" dirty="0" err="1" smtClean="0">
                <a:latin typeface="Times New Roman" pitchFamily="18" charset="0"/>
              </a:rPr>
              <a:t>селфи</a:t>
            </a:r>
            <a:endParaRPr lang="ru-RU" sz="1600" dirty="0" smtClean="0">
              <a:latin typeface="Times New Roman" pitchFamily="18" charset="0"/>
            </a:endParaRPr>
          </a:p>
          <a:p>
            <a:pPr eaLnBrk="1" hangingPunct="1">
              <a:lnSpc>
                <a:spcPct val="80000"/>
              </a:lnSpc>
              <a:buFontTx/>
              <a:buNone/>
            </a:pPr>
            <a:r>
              <a:rPr lang="ru-RU" sz="1600" dirty="0" smtClean="0">
                <a:latin typeface="Times New Roman" pitchFamily="18" charset="0"/>
              </a:rPr>
              <a:t>Кража из магазина</a:t>
            </a:r>
          </a:p>
          <a:p>
            <a:pPr eaLnBrk="1" hangingPunct="1">
              <a:lnSpc>
                <a:spcPct val="80000"/>
              </a:lnSpc>
              <a:buFontTx/>
              <a:buNone/>
            </a:pPr>
            <a:r>
              <a:rPr lang="ru-RU" sz="1600" dirty="0" smtClean="0">
                <a:latin typeface="Times New Roman" pitchFamily="18" charset="0"/>
              </a:rPr>
              <a:t>Суицидальные </a:t>
            </a:r>
            <a:r>
              <a:rPr lang="ru-RU" sz="1600" dirty="0" err="1" smtClean="0">
                <a:latin typeface="Times New Roman" pitchFamily="18" charset="0"/>
              </a:rPr>
              <a:t>квесты</a:t>
            </a:r>
            <a:endParaRPr lang="ru-RU" sz="1600" dirty="0" smtClean="0">
              <a:latin typeface="Times New Roman" pitchFamily="18" charset="0"/>
            </a:endParaRPr>
          </a:p>
        </p:txBody>
      </p:sp>
      <p:pic>
        <p:nvPicPr>
          <p:cNvPr id="7" name="Содержимое 6" descr="hqdefault.jpg"/>
          <p:cNvPicPr>
            <a:picLocks noGrp="1" noChangeAspect="1"/>
          </p:cNvPicPr>
          <p:nvPr>
            <p:ph sz="quarter" idx="2"/>
          </p:nvPr>
        </p:nvPicPr>
        <p:blipFill>
          <a:blip r:embed="rId2" cstate="print"/>
          <a:stretch>
            <a:fillRect/>
          </a:stretch>
        </p:blipFill>
        <p:spPr>
          <a:xfrm>
            <a:off x="4716016" y="1124744"/>
            <a:ext cx="3888432" cy="2916324"/>
          </a:xfrm>
        </p:spPr>
      </p:pic>
      <p:pic>
        <p:nvPicPr>
          <p:cNvPr id="14341" name="Рисунок 5"/>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pic>
        <p:nvPicPr>
          <p:cNvPr id="10" name="Содержимое 9" descr="maxresdefault (1).jpg"/>
          <p:cNvPicPr>
            <a:picLocks noGrp="1" noChangeAspect="1"/>
          </p:cNvPicPr>
          <p:nvPr>
            <p:ph sz="quarter" idx="3"/>
          </p:nvPr>
        </p:nvPicPr>
        <p:blipFill>
          <a:blip r:embed="rId4" cstate="print"/>
          <a:stretch>
            <a:fillRect/>
          </a:stretch>
        </p:blipFill>
        <p:spPr>
          <a:xfrm>
            <a:off x="4716016" y="4293096"/>
            <a:ext cx="3889022" cy="218757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139136" cy="1143000"/>
          </a:xfrm>
          <a:solidFill>
            <a:srgbClr val="00B0F0"/>
          </a:solidFill>
        </p:spPr>
        <p:txBody>
          <a:bodyPr>
            <a:normAutofit/>
          </a:bodyPr>
          <a:lstStyle/>
          <a:p>
            <a:r>
              <a:rPr lang="ru-RU" sz="3600" b="1" dirty="0" smtClean="0">
                <a:solidFill>
                  <a:schemeClr val="bg1"/>
                </a:solidFill>
                <a:latin typeface="Times New Roman" pitchFamily="18" charset="0"/>
                <a:cs typeface="Times New Roman" pitchFamily="18" charset="0"/>
              </a:rPr>
              <a:t>Наш практический опыт:</a:t>
            </a:r>
            <a:endParaRPr lang="ru-RU" sz="3600" b="1" dirty="0">
              <a:solidFill>
                <a:schemeClr val="bg1"/>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10000"/>
          </a:bodyPr>
          <a:lstStyle/>
          <a:p>
            <a:pPr algn="ctr">
              <a:buNone/>
            </a:pPr>
            <a:r>
              <a:rPr lang="ru-RU" sz="2800" b="1" dirty="0" smtClean="0">
                <a:latin typeface="Times New Roman" pitchFamily="18" charset="0"/>
                <a:cs typeface="Times New Roman" pitchFamily="18" charset="0"/>
              </a:rPr>
              <a:t>5 случаев для разбора:</a:t>
            </a:r>
          </a:p>
          <a:p>
            <a:pPr marL="514350" indent="-514350">
              <a:buFont typeface="+mj-lt"/>
              <a:buAutoNum type="arabicPeriod"/>
            </a:pPr>
            <a:r>
              <a:rPr lang="ru-RU" sz="2400" dirty="0" smtClean="0">
                <a:latin typeface="Times New Roman" pitchFamily="18" charset="0"/>
                <a:cs typeface="Times New Roman" pitchFamily="18" charset="0"/>
              </a:rPr>
              <a:t>Оля, 17 лет. </a:t>
            </a:r>
            <a:r>
              <a:rPr lang="ru-RU" sz="2400" u="sng" dirty="0" smtClean="0">
                <a:latin typeface="Times New Roman" pitchFamily="18" charset="0"/>
                <a:cs typeface="Times New Roman" pitchFamily="18" charset="0"/>
              </a:rPr>
              <a:t>Причины обращения</a:t>
            </a:r>
            <a:r>
              <a:rPr lang="ru-RU" sz="2400" dirty="0" smtClean="0">
                <a:latin typeface="Times New Roman" pitchFamily="18" charset="0"/>
                <a:cs typeface="Times New Roman" pitchFamily="18" charset="0"/>
              </a:rPr>
              <a:t>: снижение аппетита, нарушение сна,  тревога, перепады настроения, плаксивость.</a:t>
            </a:r>
          </a:p>
          <a:p>
            <a:pPr marL="514350" indent="-514350">
              <a:buFont typeface="+mj-lt"/>
              <a:buAutoNum type="arabicPeriod"/>
            </a:pPr>
            <a:r>
              <a:rPr lang="ru-RU" sz="2400" dirty="0" smtClean="0">
                <a:latin typeface="Times New Roman" pitchFamily="18" charset="0"/>
                <a:cs typeface="Times New Roman" pitchFamily="18" charset="0"/>
              </a:rPr>
              <a:t>Олег, 16 лет. </a:t>
            </a:r>
            <a:r>
              <a:rPr lang="ru-RU" sz="2400" u="sng" dirty="0" smtClean="0">
                <a:latin typeface="Times New Roman" pitchFamily="18" charset="0"/>
                <a:cs typeface="Times New Roman" pitchFamily="18" charset="0"/>
              </a:rPr>
              <a:t>Причины обращения</a:t>
            </a:r>
            <a:r>
              <a:rPr lang="ru-RU" sz="2400" dirty="0" smtClean="0">
                <a:latin typeface="Times New Roman" pitchFamily="18" charset="0"/>
                <a:cs typeface="Times New Roman" pitchFamily="18" charset="0"/>
              </a:rPr>
              <a:t>: дерматит, сниженное настроение, импульсивность, раздражительность.</a:t>
            </a:r>
          </a:p>
          <a:p>
            <a:pPr marL="514350" indent="-514350">
              <a:buFont typeface="+mj-lt"/>
              <a:buAutoNum type="arabicPeriod"/>
            </a:pPr>
            <a:r>
              <a:rPr lang="ru-RU" sz="2400" dirty="0" smtClean="0">
                <a:latin typeface="Times New Roman" pitchFamily="18" charset="0"/>
                <a:cs typeface="Times New Roman" pitchFamily="18" charset="0"/>
              </a:rPr>
              <a:t>Ира, 14 лет. </a:t>
            </a:r>
            <a:r>
              <a:rPr lang="ru-RU" sz="2400" u="sng" dirty="0" smtClean="0">
                <a:latin typeface="Times New Roman" pitchFamily="18" charset="0"/>
                <a:cs typeface="Times New Roman" pitchFamily="18" charset="0"/>
              </a:rPr>
              <a:t>Причины обращения</a:t>
            </a:r>
            <a:r>
              <a:rPr lang="ru-RU" sz="2400" dirty="0" smtClean="0">
                <a:latin typeface="Times New Roman" pitchFamily="18" charset="0"/>
                <a:cs typeface="Times New Roman" pitchFamily="18" charset="0"/>
              </a:rPr>
              <a:t>: похудела  за год на 20 кг,  вырывает всю съеденную пищу, сниженное настроение, плаксивость, истерики.</a:t>
            </a:r>
          </a:p>
          <a:p>
            <a:pPr marL="514350" indent="-514350">
              <a:buFont typeface="+mj-lt"/>
              <a:buAutoNum type="arabicPeriod"/>
            </a:pPr>
            <a:r>
              <a:rPr lang="ru-RU" sz="2400" dirty="0" smtClean="0">
                <a:latin typeface="Times New Roman" pitchFamily="18" charset="0"/>
                <a:cs typeface="Times New Roman" pitchFamily="18" charset="0"/>
              </a:rPr>
              <a:t>Игорь, 12 лет</a:t>
            </a:r>
            <a:r>
              <a:rPr lang="ru-RU" sz="2400" u="sng" dirty="0" smtClean="0">
                <a:latin typeface="Times New Roman" pitchFamily="18" charset="0"/>
                <a:cs typeface="Times New Roman" pitchFamily="18" charset="0"/>
              </a:rPr>
              <a:t>. Причины обращения: </a:t>
            </a:r>
            <a:r>
              <a:rPr lang="ru-RU" sz="2400" dirty="0" smtClean="0">
                <a:latin typeface="Times New Roman" pitchFamily="18" charset="0"/>
                <a:cs typeface="Times New Roman" pitchFamily="18" charset="0"/>
              </a:rPr>
              <a:t>отказ от учебы, пропуски уроков, нарушенное поведение (воровство в магазине).</a:t>
            </a:r>
          </a:p>
          <a:p>
            <a:pPr marL="514350" indent="-514350">
              <a:buFont typeface="+mj-lt"/>
              <a:buAutoNum type="arabicPeriod"/>
            </a:pPr>
            <a:r>
              <a:rPr lang="ru-RU" sz="2400" dirty="0" smtClean="0">
                <a:latin typeface="Times New Roman" pitchFamily="18" charset="0"/>
                <a:cs typeface="Times New Roman" pitchFamily="18" charset="0"/>
              </a:rPr>
              <a:t>Маша, 13 лет. </a:t>
            </a:r>
            <a:r>
              <a:rPr lang="ru-RU" sz="2400" u="sng" dirty="0" smtClean="0">
                <a:latin typeface="Times New Roman" pitchFamily="18" charset="0"/>
                <a:cs typeface="Times New Roman" pitchFamily="18" charset="0"/>
              </a:rPr>
              <a:t>Причины обращения</a:t>
            </a:r>
            <a:r>
              <a:rPr lang="ru-RU" sz="2400" dirty="0" smtClean="0">
                <a:latin typeface="Times New Roman" pitchFamily="18" charset="0"/>
                <a:cs typeface="Times New Roman" pitchFamily="18" charset="0"/>
              </a:rPr>
              <a:t>: проблемы в учебе, трудности взаимодействия со сверстниками, отказ, посещать школу.</a:t>
            </a:r>
            <a:endParaRPr lang="ru-RU" sz="2400" dirty="0">
              <a:latin typeface="Times New Roman" pitchFamily="18" charset="0"/>
              <a:cs typeface="Times New Roman" pitchFamily="18" charset="0"/>
            </a:endParaRPr>
          </a:p>
        </p:txBody>
      </p:sp>
      <p:pic>
        <p:nvPicPr>
          <p:cNvPr id="4" name="Рисунок 8"/>
          <p:cNvPicPr>
            <a:picLocks noChangeAspect="1"/>
          </p:cNvPicPr>
          <p:nvPr/>
        </p:nvPicPr>
        <p:blipFill>
          <a:blip r:embed="rId2" cstate="print"/>
          <a:srcRect/>
          <a:stretch>
            <a:fillRect/>
          </a:stretch>
        </p:blipFill>
        <p:spPr bwMode="auto">
          <a:xfrm>
            <a:off x="7812360" y="260648"/>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За что, зачем и почему?</a:t>
            </a:r>
          </a:p>
        </p:txBody>
      </p:sp>
      <p:sp>
        <p:nvSpPr>
          <p:cNvPr id="10" name="Текст 9"/>
          <p:cNvSpPr>
            <a:spLocks noGrp="1"/>
          </p:cNvSpPr>
          <p:nvPr>
            <p:ph type="body" sz="half" idx="1"/>
          </p:nvPr>
        </p:nvSpPr>
        <p:spPr>
          <a:xfrm>
            <a:off x="457200" y="1268760"/>
            <a:ext cx="4038600" cy="4857403"/>
          </a:xfrm>
        </p:spPr>
        <p:txBody>
          <a:bodyPr>
            <a:normAutofit/>
          </a:bodyPr>
          <a:lstStyle/>
          <a:p>
            <a:pPr>
              <a:buNone/>
            </a:pPr>
            <a:r>
              <a:rPr lang="ru-RU" sz="1800" b="1" dirty="0" smtClean="0">
                <a:latin typeface="Times New Roman" pitchFamily="18" charset="0"/>
                <a:cs typeface="Times New Roman" pitchFamily="18" charset="0"/>
              </a:rPr>
              <a:t>Поводы</a:t>
            </a:r>
          </a:p>
          <a:p>
            <a:pPr>
              <a:buNone/>
            </a:pPr>
            <a:r>
              <a:rPr lang="ru-RU" sz="1800" dirty="0" smtClean="0">
                <a:latin typeface="Times New Roman" pitchFamily="18" charset="0"/>
                <a:cs typeface="Times New Roman" pitchFamily="18" charset="0"/>
              </a:rPr>
              <a:t>-внешность</a:t>
            </a:r>
          </a:p>
          <a:p>
            <a:pPr>
              <a:buNone/>
            </a:pPr>
            <a:r>
              <a:rPr lang="ru-RU" sz="1800" dirty="0" smtClean="0">
                <a:latin typeface="Times New Roman" pitchFamily="18" charset="0"/>
                <a:cs typeface="Times New Roman" pitchFamily="18" charset="0"/>
              </a:rPr>
              <a:t>-особенности характера</a:t>
            </a:r>
          </a:p>
          <a:p>
            <a:pPr>
              <a:buNone/>
            </a:pPr>
            <a:r>
              <a:rPr lang="ru-RU" sz="1800" dirty="0" smtClean="0">
                <a:latin typeface="Times New Roman" pitchFamily="18" charset="0"/>
                <a:cs typeface="Times New Roman" pitchFamily="18" charset="0"/>
              </a:rPr>
              <a:t>-хобби и увлечения</a:t>
            </a:r>
          </a:p>
          <a:p>
            <a:pPr>
              <a:buNone/>
            </a:pPr>
            <a:r>
              <a:rPr lang="ru-RU" sz="1800" dirty="0" smtClean="0">
                <a:latin typeface="Times New Roman" pitchFamily="18" charset="0"/>
                <a:cs typeface="Times New Roman" pitchFamily="18" charset="0"/>
              </a:rPr>
              <a:t>- национальная принадлежность</a:t>
            </a:r>
          </a:p>
          <a:p>
            <a:pPr>
              <a:buNone/>
            </a:pPr>
            <a:r>
              <a:rPr lang="ru-RU" sz="1800" dirty="0" smtClean="0">
                <a:latin typeface="Times New Roman" pitchFamily="18" charset="0"/>
                <a:cs typeface="Times New Roman" pitchFamily="18" charset="0"/>
              </a:rPr>
              <a:t>-сексуальная ориентация</a:t>
            </a:r>
          </a:p>
          <a:p>
            <a:pPr>
              <a:buNone/>
            </a:pPr>
            <a:r>
              <a:rPr lang="ru-RU" sz="1800" dirty="0" smtClean="0">
                <a:latin typeface="Times New Roman" pitchFamily="18" charset="0"/>
                <a:cs typeface="Times New Roman" pitchFamily="18" charset="0"/>
              </a:rPr>
              <a:t>-особенности здоровья и развития</a:t>
            </a:r>
          </a:p>
          <a:p>
            <a:pPr>
              <a:buNone/>
            </a:pPr>
            <a:r>
              <a:rPr lang="ru-RU" sz="1800" dirty="0" smtClean="0">
                <a:latin typeface="Times New Roman" pitchFamily="18" charset="0"/>
                <a:cs typeface="Times New Roman" pitchFamily="18" charset="0"/>
              </a:rPr>
              <a:t>-принадлежность к субкультуре</a:t>
            </a:r>
          </a:p>
          <a:p>
            <a:pPr>
              <a:buNone/>
            </a:pPr>
            <a:r>
              <a:rPr lang="ru-RU" sz="1800" dirty="0" smtClean="0">
                <a:latin typeface="Times New Roman" pitchFamily="18" charset="0"/>
                <a:cs typeface="Times New Roman" pitchFamily="18" charset="0"/>
              </a:rPr>
              <a:t>-достижения. успеваемость</a:t>
            </a:r>
          </a:p>
          <a:p>
            <a:pPr>
              <a:buNone/>
            </a:pPr>
            <a:r>
              <a:rPr lang="ru-RU" sz="1800" dirty="0" smtClean="0">
                <a:latin typeface="Times New Roman" pitchFamily="18" charset="0"/>
                <a:cs typeface="Times New Roman" pitchFamily="18" charset="0"/>
              </a:rPr>
              <a:t>-религиозные верования</a:t>
            </a:r>
          </a:p>
          <a:p>
            <a:pPr>
              <a:buNone/>
            </a:pPr>
            <a:r>
              <a:rPr lang="ru-RU" sz="1800" dirty="0" smtClean="0">
                <a:latin typeface="Times New Roman" pitchFamily="18" charset="0"/>
                <a:cs typeface="Times New Roman" pitchFamily="18" charset="0"/>
              </a:rPr>
              <a:t>-уровень дохода </a:t>
            </a:r>
          </a:p>
          <a:p>
            <a:pPr>
              <a:buNone/>
            </a:pPr>
            <a:r>
              <a:rPr lang="ru-RU" sz="1800" dirty="0" smtClean="0">
                <a:latin typeface="Times New Roman" pitchFamily="18" charset="0"/>
                <a:cs typeface="Times New Roman" pitchFamily="18" charset="0"/>
              </a:rPr>
              <a:t>-культурные и политические взгляды</a:t>
            </a:r>
          </a:p>
          <a:p>
            <a:pPr>
              <a:buNone/>
            </a:pPr>
            <a:r>
              <a:rPr lang="ru-RU" sz="1800" dirty="0" smtClean="0">
                <a:latin typeface="Times New Roman" pitchFamily="18" charset="0"/>
                <a:cs typeface="Times New Roman" pitchFamily="18" charset="0"/>
              </a:rPr>
              <a:t>-члены семьи </a:t>
            </a:r>
          </a:p>
          <a:p>
            <a:pPr>
              <a:buNone/>
            </a:pPr>
            <a:endParaRPr lang="ru-RU" sz="1600" dirty="0" smtClean="0">
              <a:latin typeface="Times New Roman" pitchFamily="18" charset="0"/>
              <a:cs typeface="Times New Roman" pitchFamily="18" charset="0"/>
            </a:endParaRPr>
          </a:p>
          <a:p>
            <a:pPr>
              <a:buNone/>
            </a:pPr>
            <a:endParaRPr lang="ru-RU" sz="1600" dirty="0" smtClean="0">
              <a:latin typeface="Times New Roman" pitchFamily="18" charset="0"/>
              <a:cs typeface="Times New Roman" pitchFamily="18" charset="0"/>
            </a:endParaRPr>
          </a:p>
          <a:p>
            <a:pPr>
              <a:buNone/>
            </a:pPr>
            <a:endParaRPr lang="ru-RU" dirty="0"/>
          </a:p>
        </p:txBody>
      </p:sp>
      <p:sp>
        <p:nvSpPr>
          <p:cNvPr id="3" name="Содержимое 2"/>
          <p:cNvSpPr>
            <a:spLocks noGrp="1"/>
          </p:cNvSpPr>
          <p:nvPr>
            <p:ph sz="quarter" idx="2"/>
          </p:nvPr>
        </p:nvSpPr>
        <p:spPr>
          <a:xfrm>
            <a:off x="4648200" y="1268760"/>
            <a:ext cx="4038600" cy="3888432"/>
          </a:xfrm>
        </p:spPr>
        <p:txBody>
          <a:bodyPr>
            <a:noAutofit/>
          </a:bodyPr>
          <a:lstStyle/>
          <a:p>
            <a:pPr>
              <a:buNone/>
            </a:pPr>
            <a:r>
              <a:rPr lang="ru-RU" sz="1800" b="1" dirty="0" smtClean="0">
                <a:latin typeface="Times New Roman" pitchFamily="18" charset="0"/>
                <a:cs typeface="Times New Roman" pitchFamily="18" charset="0"/>
              </a:rPr>
              <a:t>Мотивы</a:t>
            </a:r>
          </a:p>
          <a:p>
            <a:pPr>
              <a:buNone/>
            </a:pPr>
            <a:r>
              <a:rPr lang="ru-RU" sz="1800" dirty="0" smtClean="0">
                <a:latin typeface="Times New Roman" pitchFamily="18" charset="0"/>
                <a:cs typeface="Times New Roman" pitchFamily="18" charset="0"/>
              </a:rPr>
              <a:t>- развлечение </a:t>
            </a:r>
          </a:p>
          <a:p>
            <a:pPr>
              <a:buNone/>
            </a:pPr>
            <a:r>
              <a:rPr lang="ru-RU" sz="1800" dirty="0" smtClean="0">
                <a:latin typeface="Times New Roman" pitchFamily="18" charset="0"/>
                <a:cs typeface="Times New Roman" pitchFamily="18" charset="0"/>
              </a:rPr>
              <a:t>-показать свою силу и превосходство</a:t>
            </a:r>
          </a:p>
          <a:p>
            <a:pPr>
              <a:buNone/>
            </a:pPr>
            <a:r>
              <a:rPr lang="ru-RU" sz="1800" dirty="0" smtClean="0">
                <a:latin typeface="Times New Roman" pitchFamily="18" charset="0"/>
                <a:cs typeface="Times New Roman" pitchFamily="18" charset="0"/>
              </a:rPr>
              <a:t>-причинить вред другому</a:t>
            </a:r>
          </a:p>
          <a:p>
            <a:pPr>
              <a:buNone/>
            </a:pPr>
            <a:r>
              <a:rPr lang="ru-RU" sz="1800" dirty="0" smtClean="0">
                <a:latin typeface="Times New Roman" pitchFamily="18" charset="0"/>
                <a:cs typeface="Times New Roman" pitchFamily="18" charset="0"/>
              </a:rPr>
              <a:t>-выплеснуть накопившийся негатив</a:t>
            </a:r>
          </a:p>
          <a:p>
            <a:pPr>
              <a:buNone/>
            </a:pPr>
            <a:r>
              <a:rPr lang="ru-RU" sz="1800" dirty="0" smtClean="0">
                <a:latin typeface="Times New Roman" pitchFamily="18" charset="0"/>
                <a:cs typeface="Times New Roman" pitchFamily="18" charset="0"/>
              </a:rPr>
              <a:t>-поддержать свою репутацию</a:t>
            </a:r>
          </a:p>
          <a:p>
            <a:pPr>
              <a:buNone/>
            </a:pPr>
            <a:r>
              <a:rPr lang="ru-RU" sz="1800" dirty="0" smtClean="0">
                <a:latin typeface="Times New Roman" pitchFamily="18" charset="0"/>
                <a:cs typeface="Times New Roman" pitchFamily="18" charset="0"/>
              </a:rPr>
              <a:t>-за компанию</a:t>
            </a:r>
          </a:p>
          <a:p>
            <a:pPr>
              <a:buNone/>
            </a:pPr>
            <a:r>
              <a:rPr lang="ru-RU" sz="1800" dirty="0" smtClean="0">
                <a:latin typeface="Times New Roman" pitchFamily="18" charset="0"/>
                <a:cs typeface="Times New Roman" pitchFamily="18" charset="0"/>
              </a:rPr>
              <a:t>-добиться целей</a:t>
            </a:r>
          </a:p>
          <a:p>
            <a:pPr>
              <a:buNone/>
            </a:pPr>
            <a:r>
              <a:rPr lang="ru-RU" sz="1800" dirty="0" smtClean="0">
                <a:latin typeface="Times New Roman" pitchFamily="18" charset="0"/>
                <a:cs typeface="Times New Roman" pitchFamily="18" charset="0"/>
              </a:rPr>
              <a:t>-отомстить (26 %)</a:t>
            </a:r>
          </a:p>
          <a:p>
            <a:pPr>
              <a:buNone/>
            </a:pPr>
            <a:r>
              <a:rPr lang="ru-RU" sz="1800" dirty="0" smtClean="0">
                <a:latin typeface="Times New Roman" pitchFamily="18" charset="0"/>
                <a:cs typeface="Times New Roman" pitchFamily="18" charset="0"/>
              </a:rPr>
              <a:t>-выразить свое мнение</a:t>
            </a:r>
          </a:p>
          <a:p>
            <a:pPr>
              <a:buNone/>
            </a:pPr>
            <a:r>
              <a:rPr lang="ru-RU" sz="1800" dirty="0" smtClean="0">
                <a:latin typeface="Times New Roman" pitchFamily="18" charset="0"/>
                <a:cs typeface="Times New Roman" pitchFamily="18" charset="0"/>
              </a:rPr>
              <a:t>-поэкспериментировать </a:t>
            </a:r>
          </a:p>
          <a:p>
            <a:pPr>
              <a:buFontTx/>
              <a:buChar char="-"/>
            </a:pPr>
            <a:endParaRPr lang="ru-RU" sz="1800" dirty="0" smtClean="0">
              <a:latin typeface="Times New Roman" pitchFamily="18" charset="0"/>
              <a:cs typeface="Times New Roman" pitchFamily="18" charset="0"/>
            </a:endParaRPr>
          </a:p>
          <a:p>
            <a:pPr>
              <a:buNone/>
            </a:pPr>
            <a:r>
              <a:rPr lang="ru-RU"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sp>
        <p:nvSpPr>
          <p:cNvPr id="7" name="Содержимое 6"/>
          <p:cNvSpPr>
            <a:spLocks noGrp="1"/>
          </p:cNvSpPr>
          <p:nvPr>
            <p:ph sz="quarter" idx="3"/>
          </p:nvPr>
        </p:nvSpPr>
        <p:spPr>
          <a:xfrm>
            <a:off x="4648200" y="5229200"/>
            <a:ext cx="4038600" cy="1368152"/>
          </a:xfrm>
        </p:spPr>
        <p:txBody>
          <a:bodyPr>
            <a:normAutofit/>
          </a:bodyPr>
          <a:lstStyle/>
          <a:p>
            <a:pPr>
              <a:buNone/>
            </a:pPr>
            <a:r>
              <a:rPr lang="ru-RU" sz="1800" b="1" dirty="0" smtClean="0">
                <a:latin typeface="Times New Roman" pitchFamily="18" charset="0"/>
                <a:cs typeface="Times New Roman" pitchFamily="18" charset="0"/>
              </a:rPr>
              <a:t>Привлекательность (профилактика)</a:t>
            </a:r>
          </a:p>
          <a:p>
            <a:pPr>
              <a:buNone/>
            </a:pPr>
            <a:r>
              <a:rPr lang="ru-RU" sz="1800" dirty="0" smtClean="0">
                <a:latin typeface="Times New Roman" pitchFamily="18" charset="0"/>
                <a:cs typeface="Times New Roman" pitchFamily="18" charset="0"/>
              </a:rPr>
              <a:t>-безнаказанность 46%</a:t>
            </a:r>
          </a:p>
          <a:p>
            <a:pPr>
              <a:buNone/>
            </a:pPr>
            <a:r>
              <a:rPr lang="ru-RU" sz="1800" dirty="0" smtClean="0">
                <a:latin typeface="Times New Roman" pitchFamily="18" charset="0"/>
                <a:cs typeface="Times New Roman" pitchFamily="18" charset="0"/>
              </a:rPr>
              <a:t>-анонимность 33%</a:t>
            </a:r>
          </a:p>
          <a:p>
            <a:pPr>
              <a:buNone/>
            </a:pPr>
            <a:r>
              <a:rPr lang="ru-RU" sz="1800" dirty="0" smtClean="0">
                <a:latin typeface="Times New Roman" pitchFamily="18" charset="0"/>
                <a:cs typeface="Times New Roman" pitchFamily="18" charset="0"/>
              </a:rPr>
              <a:t>-простота и скорость 39% </a:t>
            </a:r>
          </a:p>
          <a:p>
            <a:pPr>
              <a:buNone/>
            </a:pPr>
            <a:endParaRPr lang="ru-RU" sz="1800" dirty="0">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sz="quarter"/>
          </p:nvPr>
        </p:nvSpPr>
        <p:spPr>
          <a:xfrm>
            <a:off x="0" y="0"/>
            <a:ext cx="7848600" cy="1066800"/>
          </a:xfrm>
          <a:solidFill>
            <a:srgbClr val="31A3D4"/>
          </a:solidFill>
          <a:ln w="12600" cap="sq">
            <a:solidFill>
              <a:srgbClr val="89A4A7"/>
            </a:solidFill>
          </a:ln>
        </p:spPr>
        <p:txBody>
          <a:bodyPr/>
          <a:lstStyle/>
          <a:p>
            <a:pPr algn="l" eaLnBrk="1" hangingPunct="1"/>
            <a:r>
              <a:rPr lang="ru-RU" altLang="ru-RU" sz="2000" b="1" smtClean="0">
                <a:latin typeface="Times New Roman" pitchFamily="18" charset="0"/>
              </a:rPr>
              <a:t>Переживание ценности жизни у современных подростков с рискованным поведением </a:t>
            </a:r>
            <a:r>
              <a:rPr lang="ru-RU" altLang="ru-RU" sz="2000" b="1" i="1" smtClean="0">
                <a:latin typeface="Times New Roman" pitchFamily="18" charset="0"/>
              </a:rPr>
              <a:t>Н. Л. Пузыревич </a:t>
            </a:r>
            <a:br>
              <a:rPr lang="ru-RU" altLang="ru-RU" sz="2000" b="1" i="1" smtClean="0">
                <a:latin typeface="Times New Roman" pitchFamily="18" charset="0"/>
              </a:rPr>
            </a:br>
            <a:endParaRPr lang="ru-RU" altLang="ru-RU" sz="2000" b="1" i="1" smtClean="0">
              <a:latin typeface="Times New Roman" pitchFamily="18" charset="0"/>
            </a:endParaRPr>
          </a:p>
        </p:txBody>
      </p:sp>
      <p:sp>
        <p:nvSpPr>
          <p:cNvPr id="43011" name="Rectangle 12"/>
          <p:cNvSpPr>
            <a:spLocks noGrp="1" noChangeArrowheads="1"/>
          </p:cNvSpPr>
          <p:nvPr>
            <p:ph sz="quarter" idx="1"/>
          </p:nvPr>
        </p:nvSpPr>
        <p:spPr>
          <a:xfrm>
            <a:off x="152400" y="1447800"/>
            <a:ext cx="4114800" cy="2057400"/>
          </a:xfrm>
        </p:spPr>
        <p:txBody>
          <a:bodyPr>
            <a:normAutofit lnSpcReduction="10000"/>
          </a:bodyPr>
          <a:lstStyle/>
          <a:p>
            <a:pPr marL="457200" indent="-457200" eaLnBrk="1" hangingPunct="1">
              <a:buFontTx/>
              <a:buAutoNum type="arabicPeriod"/>
            </a:pPr>
            <a:r>
              <a:rPr lang="ru-RU" sz="1400" b="1" smtClean="0">
                <a:solidFill>
                  <a:schemeClr val="tx2"/>
                </a:solidFill>
                <a:latin typeface="Times New Roman" pitchFamily="18" charset="0"/>
              </a:rPr>
              <a:t>Не является ли рискованное поведение стратегией поиска подростками </a:t>
            </a:r>
          </a:p>
          <a:p>
            <a:pPr marL="457200" indent="-457200" eaLnBrk="1" hangingPunct="1">
              <a:buFontTx/>
              <a:buNone/>
            </a:pPr>
            <a:r>
              <a:rPr lang="ru-RU" sz="1400" b="1" smtClean="0">
                <a:solidFill>
                  <a:schemeClr val="tx2"/>
                </a:solidFill>
                <a:latin typeface="Times New Roman" pitchFamily="18" charset="0"/>
              </a:rPr>
              <a:t>          причин для жизни? </a:t>
            </a:r>
          </a:p>
          <a:p>
            <a:pPr marL="457200" indent="-457200" eaLnBrk="1" hangingPunct="1">
              <a:buFontTx/>
              <a:buNone/>
            </a:pPr>
            <a:r>
              <a:rPr lang="ru-RU" sz="1400" b="1" smtClean="0">
                <a:solidFill>
                  <a:schemeClr val="tx2"/>
                </a:solidFill>
                <a:latin typeface="Times New Roman" pitchFamily="18" charset="0"/>
              </a:rPr>
              <a:t>2.       Считают ли подростки свое поведение рискованным? </a:t>
            </a:r>
          </a:p>
          <a:p>
            <a:pPr marL="457200" indent="-457200" eaLnBrk="1" hangingPunct="1">
              <a:buFontTx/>
              <a:buNone/>
            </a:pPr>
            <a:r>
              <a:rPr lang="ru-RU" sz="1400" b="1" smtClean="0">
                <a:solidFill>
                  <a:schemeClr val="tx2"/>
                </a:solidFill>
                <a:latin typeface="Times New Roman" pitchFamily="18" charset="0"/>
              </a:rPr>
              <a:t>3        Что побуждает современных подростков к рискованному поведению</a:t>
            </a:r>
          </a:p>
          <a:p>
            <a:pPr marL="457200" indent="-457200" eaLnBrk="1" hangingPunct="1">
              <a:buFontTx/>
              <a:buNone/>
            </a:pPr>
            <a:r>
              <a:rPr lang="ru-RU" sz="1400" b="1" smtClean="0">
                <a:solidFill>
                  <a:schemeClr val="tx2"/>
                </a:solidFill>
                <a:latin typeface="Times New Roman" pitchFamily="18" charset="0"/>
              </a:rPr>
              <a:t>          и какова для них ценность его осуществления? </a:t>
            </a:r>
          </a:p>
          <a:p>
            <a:pPr marL="457200" indent="-457200" eaLnBrk="1" hangingPunct="1">
              <a:buFontTx/>
              <a:buAutoNum type="arabicPeriod"/>
            </a:pPr>
            <a:endParaRPr lang="ru-RU" sz="1400" smtClean="0">
              <a:latin typeface="Times New Roman" pitchFamily="18" charset="0"/>
            </a:endParaRPr>
          </a:p>
          <a:p>
            <a:pPr marL="457200" indent="-457200" eaLnBrk="1" hangingPunct="1"/>
            <a:endParaRPr lang="ru-RU" sz="800" smtClean="0">
              <a:latin typeface="Times New Roman" pitchFamily="18" charset="0"/>
            </a:endParaRPr>
          </a:p>
        </p:txBody>
      </p:sp>
      <p:sp>
        <p:nvSpPr>
          <p:cNvPr id="43012" name="Rectangle 13"/>
          <p:cNvSpPr>
            <a:spLocks noGrp="1" noChangeArrowheads="1"/>
          </p:cNvSpPr>
          <p:nvPr>
            <p:ph sz="quarter" idx="2"/>
          </p:nvPr>
        </p:nvSpPr>
        <p:spPr/>
        <p:txBody>
          <a:bodyPr/>
          <a:lstStyle/>
          <a:p>
            <a:pPr eaLnBrk="1" hangingPunct="1">
              <a:buFontTx/>
              <a:buNone/>
            </a:pPr>
            <a:r>
              <a:rPr lang="ru-RU" sz="1400" b="1" dirty="0" smtClean="0">
                <a:latin typeface="Times New Roman" pitchFamily="18" charset="0"/>
              </a:rPr>
              <a:t>Философский аспект</a:t>
            </a:r>
          </a:p>
          <a:p>
            <a:pPr eaLnBrk="1" hangingPunct="1">
              <a:buFontTx/>
              <a:buNone/>
            </a:pPr>
            <a:r>
              <a:rPr lang="ru-RU" sz="1400" dirty="0" smtClean="0">
                <a:latin typeface="Times New Roman" pitchFamily="18" charset="0"/>
              </a:rPr>
              <a:t>Ресурсы, потребление превосходит </a:t>
            </a:r>
          </a:p>
          <a:p>
            <a:pPr eaLnBrk="1" hangingPunct="1">
              <a:buFontTx/>
              <a:buNone/>
            </a:pPr>
            <a:r>
              <a:rPr lang="ru-RU" sz="1400" dirty="0" smtClean="0">
                <a:latin typeface="Times New Roman" pitchFamily="18" charset="0"/>
              </a:rPr>
              <a:t>производство. Идет фальсификация </a:t>
            </a:r>
          </a:p>
          <a:p>
            <a:pPr eaLnBrk="1" hangingPunct="1">
              <a:buFontTx/>
              <a:buNone/>
            </a:pPr>
            <a:r>
              <a:rPr lang="ru-RU" sz="1400" dirty="0" smtClean="0">
                <a:latin typeface="Times New Roman" pitchFamily="18" charset="0"/>
              </a:rPr>
              <a:t>мышления. Реальная жизнь не дает</a:t>
            </a:r>
          </a:p>
          <a:p>
            <a:pPr eaLnBrk="1" hangingPunct="1">
              <a:buFontTx/>
              <a:buNone/>
            </a:pPr>
            <a:r>
              <a:rPr lang="ru-RU" sz="1400" dirty="0" smtClean="0">
                <a:latin typeface="Times New Roman" pitchFamily="18" charset="0"/>
              </a:rPr>
              <a:t>нужный объем ресурсов и его замещает</a:t>
            </a:r>
          </a:p>
          <a:p>
            <a:pPr eaLnBrk="1" hangingPunct="1">
              <a:buFontTx/>
              <a:buNone/>
            </a:pPr>
            <a:r>
              <a:rPr lang="ru-RU" sz="1400" dirty="0" smtClean="0">
                <a:latin typeface="Times New Roman" pitchFamily="18" charset="0"/>
              </a:rPr>
              <a:t>Виртуальный мир</a:t>
            </a:r>
          </a:p>
          <a:p>
            <a:pPr eaLnBrk="1" hangingPunct="1"/>
            <a:endParaRPr lang="ru-RU" sz="1400" dirty="0" smtClean="0">
              <a:latin typeface="Times New Roman" pitchFamily="18" charset="0"/>
            </a:endParaRPr>
          </a:p>
        </p:txBody>
      </p:sp>
      <p:sp>
        <p:nvSpPr>
          <p:cNvPr id="43013" name="Rectangle 14"/>
          <p:cNvSpPr>
            <a:spLocks noGrp="1" noChangeArrowheads="1"/>
          </p:cNvSpPr>
          <p:nvPr>
            <p:ph sz="quarter" idx="3"/>
          </p:nvPr>
        </p:nvSpPr>
        <p:spPr/>
        <p:txBody>
          <a:bodyPr/>
          <a:lstStyle/>
          <a:p>
            <a:pPr eaLnBrk="1" hangingPunct="1">
              <a:buFontTx/>
              <a:buNone/>
            </a:pPr>
            <a:r>
              <a:rPr lang="ru-RU" sz="1400" b="1" dirty="0" smtClean="0">
                <a:latin typeface="Times New Roman" pitchFamily="18" charset="0"/>
              </a:rPr>
              <a:t>Психологический аспект</a:t>
            </a:r>
          </a:p>
          <a:p>
            <a:pPr eaLnBrk="1" hangingPunct="1">
              <a:buFontTx/>
              <a:buNone/>
            </a:pPr>
            <a:r>
              <a:rPr lang="ru-RU" sz="1400" dirty="0" smtClean="0">
                <a:latin typeface="Times New Roman" pitchFamily="18" charset="0"/>
              </a:rPr>
              <a:t>Риск как способ расслабиться</a:t>
            </a:r>
          </a:p>
          <a:p>
            <a:pPr eaLnBrk="1" hangingPunct="1">
              <a:buFontTx/>
              <a:buNone/>
            </a:pPr>
            <a:r>
              <a:rPr lang="ru-RU" sz="1400" dirty="0" smtClean="0">
                <a:latin typeface="Times New Roman" pitchFamily="18" charset="0"/>
              </a:rPr>
              <a:t>Повреждение способ снять напряжение, страх,</a:t>
            </a:r>
          </a:p>
          <a:p>
            <a:pPr eaLnBrk="1" hangingPunct="1">
              <a:buFontTx/>
              <a:buNone/>
            </a:pPr>
            <a:r>
              <a:rPr lang="ru-RU" sz="1400" dirty="0" smtClean="0">
                <a:latin typeface="Times New Roman" pitchFamily="18" charset="0"/>
              </a:rPr>
              <a:t>тревогу</a:t>
            </a:r>
          </a:p>
          <a:p>
            <a:pPr eaLnBrk="1" hangingPunct="1">
              <a:buFontTx/>
              <a:buNone/>
            </a:pPr>
            <a:r>
              <a:rPr lang="ru-RU" sz="1400" dirty="0" smtClean="0">
                <a:latin typeface="Times New Roman" pitchFamily="18" charset="0"/>
              </a:rPr>
              <a:t>Малоизученным остается рискованное поведение</a:t>
            </a:r>
          </a:p>
          <a:p>
            <a:pPr eaLnBrk="1" hangingPunct="1">
              <a:buFontTx/>
              <a:buNone/>
            </a:pPr>
            <a:r>
              <a:rPr lang="ru-RU" sz="1400" dirty="0" smtClean="0">
                <a:latin typeface="Times New Roman" pitchFamily="18" charset="0"/>
              </a:rPr>
              <a:t>как способ адаптации к миру, как средство</a:t>
            </a:r>
          </a:p>
          <a:p>
            <a:pPr eaLnBrk="1" hangingPunct="1">
              <a:buFontTx/>
              <a:buNone/>
            </a:pPr>
            <a:r>
              <a:rPr lang="ru-RU" sz="1400" dirty="0" smtClean="0">
                <a:latin typeface="Times New Roman" pitchFamily="18" charset="0"/>
              </a:rPr>
              <a:t>самопознания и самореализации подростков. </a:t>
            </a:r>
          </a:p>
          <a:p>
            <a:pPr eaLnBrk="1" hangingPunct="1">
              <a:buFontTx/>
              <a:buNone/>
            </a:pPr>
            <a:endParaRPr lang="ru-RU" sz="1400" dirty="0" smtClean="0">
              <a:solidFill>
                <a:schemeClr val="tx2"/>
              </a:solidFill>
              <a:latin typeface="Times New Roman" pitchFamily="18" charset="0"/>
            </a:endParaRPr>
          </a:p>
          <a:p>
            <a:pPr eaLnBrk="1" hangingPunct="1"/>
            <a:endParaRPr lang="ru-RU" sz="1400" dirty="0" smtClean="0">
              <a:latin typeface="Times New Roman" pitchFamily="18" charset="0"/>
            </a:endParaRPr>
          </a:p>
        </p:txBody>
      </p:sp>
      <p:sp>
        <p:nvSpPr>
          <p:cNvPr id="43014" name="Rectangle 15"/>
          <p:cNvSpPr>
            <a:spLocks noGrp="1" noChangeArrowheads="1"/>
          </p:cNvSpPr>
          <p:nvPr>
            <p:ph sz="quarter" idx="4"/>
          </p:nvPr>
        </p:nvSpPr>
        <p:spPr>
          <a:xfrm>
            <a:off x="4648200" y="3429000"/>
            <a:ext cx="4038600" cy="2720975"/>
          </a:xfrm>
        </p:spPr>
        <p:txBody>
          <a:bodyPr>
            <a:normAutofit fontScale="92500"/>
          </a:bodyPr>
          <a:lstStyle/>
          <a:p>
            <a:pPr marL="457200" indent="-457200" eaLnBrk="1" hangingPunct="1">
              <a:buFontTx/>
              <a:buNone/>
            </a:pPr>
            <a:r>
              <a:rPr lang="ru-RU" sz="1500" b="1" dirty="0" smtClean="0">
                <a:latin typeface="Times New Roman" pitchFamily="18" charset="0"/>
              </a:rPr>
              <a:t>Социальный аспект</a:t>
            </a:r>
          </a:p>
          <a:p>
            <a:pPr marL="457200" indent="-457200" eaLnBrk="1" hangingPunct="1">
              <a:buFontTx/>
              <a:buNone/>
            </a:pPr>
            <a:r>
              <a:rPr lang="ru-RU" sz="1400" dirty="0" smtClean="0">
                <a:latin typeface="Times New Roman" pitchFamily="18" charset="0"/>
              </a:rPr>
              <a:t>Важным  аспектом становится информация.</a:t>
            </a:r>
          </a:p>
          <a:p>
            <a:pPr marL="457200" indent="-457200" eaLnBrk="1" hangingPunct="1">
              <a:buFontTx/>
              <a:buNone/>
            </a:pPr>
            <a:r>
              <a:rPr lang="ru-RU" sz="1400" dirty="0" smtClean="0">
                <a:latin typeface="Times New Roman" pitchFamily="18" charset="0"/>
              </a:rPr>
              <a:t>Получая огромный объем, подросток</a:t>
            </a:r>
          </a:p>
          <a:p>
            <a:pPr marL="457200" indent="-457200" eaLnBrk="1" hangingPunct="1">
              <a:buFontTx/>
              <a:buNone/>
            </a:pPr>
            <a:r>
              <a:rPr lang="ru-RU" sz="1400" dirty="0" smtClean="0">
                <a:latin typeface="Times New Roman" pitchFamily="18" charset="0"/>
              </a:rPr>
              <a:t>одинок. И его рисковое поведение это протест</a:t>
            </a:r>
          </a:p>
          <a:p>
            <a:pPr marL="457200" indent="-457200" eaLnBrk="1" hangingPunct="1">
              <a:buFontTx/>
              <a:buNone/>
            </a:pPr>
            <a:r>
              <a:rPr lang="ru-RU" sz="1400" dirty="0" smtClean="0">
                <a:latin typeface="Times New Roman" pitchFamily="18" charset="0"/>
              </a:rPr>
              <a:t>способ привлечь  внимание.</a:t>
            </a:r>
          </a:p>
          <a:p>
            <a:pPr marL="457200" indent="-457200" eaLnBrk="1" hangingPunct="1">
              <a:buFontTx/>
              <a:buNone/>
            </a:pPr>
            <a:r>
              <a:rPr lang="ru-RU" sz="1800" b="1" dirty="0" smtClean="0">
                <a:latin typeface="Times New Roman" pitchFamily="18" charset="0"/>
              </a:rPr>
              <a:t>Авторитет- кто владеет информацией. </a:t>
            </a:r>
          </a:p>
          <a:p>
            <a:pPr marL="457200" indent="-457200" eaLnBrk="1" hangingPunct="1">
              <a:buFontTx/>
              <a:buNone/>
            </a:pPr>
            <a:r>
              <a:rPr lang="ru-RU" sz="1400" dirty="0" smtClean="0">
                <a:latin typeface="Times New Roman" pitchFamily="18" charset="0"/>
              </a:rPr>
              <a:t>Технологии снижают ценность планирования,</a:t>
            </a:r>
          </a:p>
          <a:p>
            <a:pPr marL="457200" indent="-457200" eaLnBrk="1" hangingPunct="1">
              <a:buFontTx/>
              <a:buNone/>
            </a:pPr>
            <a:r>
              <a:rPr lang="ru-RU" sz="1400" dirty="0" smtClean="0">
                <a:latin typeface="Times New Roman" pitchFamily="18" charset="0"/>
              </a:rPr>
              <a:t>«отнимают» способность (необходимость)</a:t>
            </a:r>
          </a:p>
          <a:p>
            <a:pPr marL="457200" indent="-457200" eaLnBrk="1" hangingPunct="1">
              <a:buFontTx/>
              <a:buNone/>
            </a:pPr>
            <a:r>
              <a:rPr lang="ru-RU" sz="1400" dirty="0" smtClean="0">
                <a:latin typeface="Times New Roman" pitchFamily="18" charset="0"/>
              </a:rPr>
              <a:t>осмысления происходящего в жизни посредством</a:t>
            </a:r>
          </a:p>
          <a:p>
            <a:pPr marL="457200" indent="-457200" eaLnBrk="1" hangingPunct="1">
              <a:buFontTx/>
              <a:buNone/>
            </a:pPr>
            <a:r>
              <a:rPr lang="ru-RU" sz="1400" dirty="0" smtClean="0">
                <a:latin typeface="Times New Roman" pitchFamily="18" charset="0"/>
              </a:rPr>
              <a:t>избыточного предоставления информации</a:t>
            </a:r>
          </a:p>
        </p:txBody>
      </p:sp>
      <p:pic>
        <p:nvPicPr>
          <p:cNvPr id="43015"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a:xfrm>
            <a:off x="179512" y="1600200"/>
            <a:ext cx="4316288" cy="4525963"/>
          </a:xfrm>
        </p:spPr>
        <p:txBody>
          <a:bodyPr>
            <a:normAutofit/>
          </a:bodyPr>
          <a:lstStyle/>
          <a:p>
            <a:pPr>
              <a:buNone/>
            </a:pPr>
            <a:r>
              <a:rPr lang="ru-RU" sz="2000" dirty="0" smtClean="0">
                <a:latin typeface="Times New Roman" pitchFamily="18" charset="0"/>
                <a:cs typeface="Times New Roman" pitchFamily="18" charset="0"/>
              </a:rPr>
              <a:t>Сплетни, клевета, наговоры</a:t>
            </a:r>
            <a:endParaRPr lang="ru-RU" sz="2000" dirty="0">
              <a:latin typeface="Times New Roman" pitchFamily="18" charset="0"/>
              <a:cs typeface="Times New Roman" pitchFamily="18" charset="0"/>
            </a:endParaRPr>
          </a:p>
        </p:txBody>
      </p:sp>
      <p:sp>
        <p:nvSpPr>
          <p:cNvPr id="4" name="Содержимое 3"/>
          <p:cNvSpPr>
            <a:spLocks noGrp="1"/>
          </p:cNvSpPr>
          <p:nvPr>
            <p:ph sz="quarter" idx="2"/>
          </p:nvPr>
        </p:nvSpPr>
        <p:spPr/>
        <p:txBody>
          <a:bodyPr>
            <a:normAutofit lnSpcReduction="10000"/>
          </a:bodyPr>
          <a:lstStyle/>
          <a:p>
            <a:pPr>
              <a:buNone/>
            </a:pPr>
            <a:r>
              <a:rPr lang="ru-RU" sz="2000" dirty="0" smtClean="0">
                <a:latin typeface="Times New Roman" pitchFamily="18" charset="0"/>
                <a:cs typeface="Times New Roman" pitchFamily="18" charset="0"/>
              </a:rPr>
              <a:t>Системность</a:t>
            </a:r>
          </a:p>
          <a:p>
            <a:pPr>
              <a:buNone/>
            </a:pPr>
            <a:r>
              <a:rPr lang="ru-RU" sz="2000" dirty="0" smtClean="0">
                <a:latin typeface="Times New Roman" pitchFamily="18" charset="0"/>
                <a:cs typeface="Times New Roman" pitchFamily="18" charset="0"/>
              </a:rPr>
              <a:t>Неравенство сил</a:t>
            </a:r>
          </a:p>
          <a:p>
            <a:pPr>
              <a:buNone/>
            </a:pPr>
            <a:r>
              <a:rPr lang="ru-RU" sz="2000" dirty="0" smtClean="0">
                <a:latin typeface="Times New Roman" pitchFamily="18" charset="0"/>
                <a:cs typeface="Times New Roman" pitchFamily="18" charset="0"/>
              </a:rPr>
              <a:t>Агрессия </a:t>
            </a:r>
          </a:p>
          <a:p>
            <a:pPr>
              <a:buNone/>
            </a:pPr>
            <a:r>
              <a:rPr lang="ru-RU" sz="2000" dirty="0" smtClean="0">
                <a:latin typeface="Times New Roman" pitchFamily="18" charset="0"/>
                <a:cs typeface="Times New Roman" pitchFamily="18" charset="0"/>
              </a:rPr>
              <a:t>Возраст</a:t>
            </a:r>
          </a:p>
          <a:p>
            <a:pPr>
              <a:buFontTx/>
              <a:buChar char="-"/>
            </a:pPr>
            <a:r>
              <a:rPr lang="ru-RU" sz="2000" dirty="0" smtClean="0">
                <a:latin typeface="Times New Roman" pitchFamily="18" charset="0"/>
                <a:cs typeface="Times New Roman" pitchFamily="18" charset="0"/>
              </a:rPr>
              <a:t>дети 9-12 лет</a:t>
            </a:r>
          </a:p>
          <a:p>
            <a:pPr>
              <a:buFontTx/>
              <a:buChar char="-"/>
            </a:pPr>
            <a:r>
              <a:rPr lang="ru-RU" sz="2000" dirty="0" smtClean="0">
                <a:latin typeface="Times New Roman" pitchFamily="18" charset="0"/>
                <a:cs typeface="Times New Roman" pitchFamily="18" charset="0"/>
              </a:rPr>
              <a:t>Девочки 46%, мальчики 54%</a:t>
            </a:r>
          </a:p>
          <a:p>
            <a:pPr>
              <a:buNone/>
            </a:pPr>
            <a:endParaRPr lang="ru-RU" sz="2000" dirty="0">
              <a:latin typeface="Times New Roman" pitchFamily="18" charset="0"/>
              <a:cs typeface="Times New Roman" pitchFamily="18" charset="0"/>
            </a:endParaRPr>
          </a:p>
        </p:txBody>
      </p:sp>
      <p:sp>
        <p:nvSpPr>
          <p:cNvPr id="5" name="Содержимое 4"/>
          <p:cNvSpPr>
            <a:spLocks noGrp="1"/>
          </p:cNvSpPr>
          <p:nvPr>
            <p:ph sz="quarter" idx="3"/>
          </p:nvPr>
        </p:nvSpPr>
        <p:spPr/>
        <p:txBody>
          <a:bodyPr>
            <a:normAutofit/>
          </a:bodyPr>
          <a:lstStyle/>
          <a:p>
            <a:pPr>
              <a:buNone/>
            </a:pPr>
            <a:r>
              <a:rPr lang="ru-RU" sz="2000" dirty="0" smtClean="0">
                <a:latin typeface="Times New Roman" pitchFamily="18" charset="0"/>
                <a:cs typeface="Times New Roman" pitchFamily="18" charset="0"/>
              </a:rPr>
              <a:t>Эмоциональность без обратной</a:t>
            </a:r>
          </a:p>
          <a:p>
            <a:pPr>
              <a:buNone/>
            </a:pPr>
            <a:r>
              <a:rPr lang="ru-RU" sz="2000" dirty="0" smtClean="0">
                <a:latin typeface="Times New Roman" pitchFamily="18" charset="0"/>
                <a:cs typeface="Times New Roman" pitchFamily="18" charset="0"/>
              </a:rPr>
              <a:t>связи</a:t>
            </a:r>
          </a:p>
          <a:p>
            <a:pPr>
              <a:buNone/>
            </a:pPr>
            <a:r>
              <a:rPr lang="ru-RU" sz="2000" dirty="0" smtClean="0">
                <a:latin typeface="Times New Roman" pitchFamily="18" charset="0"/>
                <a:cs typeface="Times New Roman" pitchFamily="18" charset="0"/>
              </a:rPr>
              <a:t>Нет границы жестокости</a:t>
            </a:r>
          </a:p>
          <a:p>
            <a:pPr>
              <a:buNone/>
            </a:pPr>
            <a:r>
              <a:rPr lang="ru-RU" sz="2000" dirty="0" smtClean="0">
                <a:latin typeface="Times New Roman" pitchFamily="18" charset="0"/>
                <a:cs typeface="Times New Roman" pitchFamily="18" charset="0"/>
              </a:rPr>
              <a:t>Не видит и не понимает </a:t>
            </a:r>
          </a:p>
          <a:p>
            <a:pPr>
              <a:buNone/>
            </a:pPr>
            <a:endParaRPr lang="ru-RU" sz="2000" dirty="0">
              <a:latin typeface="Times New Roman" pitchFamily="18" charset="0"/>
              <a:cs typeface="Times New Roman" pitchFamily="18" charset="0"/>
            </a:endParaRPr>
          </a:p>
        </p:txBody>
      </p:sp>
      <p:sp>
        <p:nvSpPr>
          <p:cNvPr id="6"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a:r>
              <a:rPr lang="ru-RU" altLang="ru-RU" sz="2400" b="1" dirty="0" smtClean="0">
                <a:latin typeface="Times New Roman" pitchFamily="18" charset="0"/>
              </a:rPr>
              <a:t>За что, зачем и почему?</a:t>
            </a:r>
          </a:p>
        </p:txBody>
      </p:sp>
      <p:pic>
        <p:nvPicPr>
          <p:cNvPr id="7" name="Рисунок 6"/>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34818" name="Picture 2" descr="C:\Users\Врач\Desktop\CqJVgBCVMAAhfST.jpg"/>
          <p:cNvPicPr>
            <a:picLocks noChangeAspect="1" noChangeArrowheads="1"/>
          </p:cNvPicPr>
          <p:nvPr/>
        </p:nvPicPr>
        <p:blipFill>
          <a:blip r:embed="rId3" cstate="print"/>
          <a:srcRect/>
          <a:stretch>
            <a:fillRect/>
          </a:stretch>
        </p:blipFill>
        <p:spPr bwMode="auto">
          <a:xfrm>
            <a:off x="107504" y="2276872"/>
            <a:ext cx="4320480" cy="288032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p:nvPr>
        </p:nvSpPr>
        <p:spPr>
          <a:xfrm>
            <a:off x="0" y="0"/>
            <a:ext cx="8028384" cy="980728"/>
          </a:xfrm>
          <a:solidFill>
            <a:srgbClr val="31A3D4"/>
          </a:solidFill>
          <a:ln w="12600" cap="sq">
            <a:solidFill>
              <a:srgbClr val="89A4A7"/>
            </a:solidFill>
          </a:ln>
        </p:spPr>
        <p:txBody>
          <a:bodyPr/>
          <a:lstStyle/>
          <a:p>
            <a:pPr algn="just" eaLnBrk="1" hangingPunct="1"/>
            <a:r>
              <a:rPr lang="ru-RU" altLang="ru-RU" sz="2400" b="1" dirty="0" smtClean="0">
                <a:solidFill>
                  <a:schemeClr val="bg1"/>
                </a:solidFill>
                <a:latin typeface="Times New Roman" pitchFamily="18" charset="0"/>
              </a:rPr>
              <a:t>                                   </a:t>
            </a:r>
            <a:r>
              <a:rPr lang="ru-RU" altLang="ru-RU" sz="2400" b="1" dirty="0" err="1" smtClean="0">
                <a:solidFill>
                  <a:schemeClr val="bg1"/>
                </a:solidFill>
                <a:latin typeface="Times New Roman" pitchFamily="18" charset="0"/>
              </a:rPr>
              <a:t>Буллинг</a:t>
            </a:r>
            <a:r>
              <a:rPr lang="ru-RU" altLang="ru-RU" sz="2400" b="1" dirty="0" smtClean="0">
                <a:solidFill>
                  <a:schemeClr val="bg1"/>
                </a:solidFill>
                <a:latin typeface="Times New Roman" pitchFamily="18" charset="0"/>
              </a:rPr>
              <a:t> </a:t>
            </a:r>
            <a:r>
              <a:rPr lang="en-US" altLang="ru-RU" sz="2400" b="1" dirty="0" smtClean="0">
                <a:solidFill>
                  <a:schemeClr val="bg1"/>
                </a:solidFill>
                <a:latin typeface="Times New Roman" pitchFamily="18" charset="0"/>
              </a:rPr>
              <a:t>VS </a:t>
            </a:r>
            <a:r>
              <a:rPr lang="ru-RU" altLang="ru-RU" sz="2400" b="1" dirty="0" err="1" smtClean="0">
                <a:solidFill>
                  <a:schemeClr val="bg1"/>
                </a:solidFill>
                <a:latin typeface="Times New Roman" pitchFamily="18" charset="0"/>
              </a:rPr>
              <a:t>Кибербуллинга</a:t>
            </a:r>
            <a:endParaRPr lang="ru-RU" altLang="ru-RU" sz="2400" b="1" dirty="0" smtClean="0">
              <a:solidFill>
                <a:schemeClr val="bg1"/>
              </a:solidFill>
              <a:latin typeface="Times New Roman" pitchFamily="18" charset="0"/>
            </a:endParaRPr>
          </a:p>
        </p:txBody>
      </p:sp>
      <p:pic>
        <p:nvPicPr>
          <p:cNvPr id="11"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15" name="Содержимое 6" descr="bullying_image_four.jpg"/>
          <p:cNvPicPr>
            <a:picLocks noGrp="1" noChangeAspect="1"/>
          </p:cNvPicPr>
          <p:nvPr>
            <p:ph sz="half" idx="1"/>
          </p:nvPr>
        </p:nvPicPr>
        <p:blipFill>
          <a:blip r:embed="rId3" cstate="print"/>
          <a:stretch>
            <a:fillRect/>
          </a:stretch>
        </p:blipFill>
        <p:spPr>
          <a:xfrm>
            <a:off x="457200" y="2516981"/>
            <a:ext cx="4038600" cy="2692401"/>
          </a:xfrm>
        </p:spPr>
      </p:pic>
      <p:pic>
        <p:nvPicPr>
          <p:cNvPr id="16" name="Содержимое 7" descr="Без названия.jpg"/>
          <p:cNvPicPr>
            <a:picLocks noGrp="1" noChangeAspect="1"/>
          </p:cNvPicPr>
          <p:nvPr>
            <p:ph sz="half" idx="2"/>
          </p:nvPr>
        </p:nvPicPr>
        <p:blipFill>
          <a:blip r:embed="rId4" cstate="print"/>
          <a:stretch>
            <a:fillRect/>
          </a:stretch>
        </p:blipFill>
        <p:spPr>
          <a:xfrm>
            <a:off x="4648200" y="2517479"/>
            <a:ext cx="4038600" cy="2691404"/>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lgn="l">
              <a:buClr>
                <a:srgbClr val="000000"/>
              </a:buClr>
              <a:buFont typeface="Times New Roman" pitchFamily="18" charset="0"/>
              <a:buNone/>
            </a:pPr>
            <a:r>
              <a:rPr lang="ru-RU" altLang="ru-RU" sz="2400" b="1" dirty="0" smtClean="0">
                <a:solidFill>
                  <a:schemeClr val="bg1"/>
                </a:solidFill>
                <a:latin typeface="Times New Roman" pitchFamily="18" charset="0"/>
                <a:cs typeface="Times New Roman" pitchFamily="18" charset="0"/>
              </a:rPr>
              <a:t>1. </a:t>
            </a:r>
            <a:r>
              <a:rPr lang="ru-RU" altLang="ru-RU" sz="2400" b="1" dirty="0" err="1" smtClean="0">
                <a:solidFill>
                  <a:schemeClr val="bg1"/>
                </a:solidFill>
                <a:latin typeface="Times New Roman" pitchFamily="18" charset="0"/>
                <a:cs typeface="Times New Roman" pitchFamily="18" charset="0"/>
              </a:rPr>
              <a:t>Буллинг</a:t>
            </a:r>
            <a:r>
              <a:rPr lang="ru-RU" altLang="ru-RU" sz="2400" b="1" dirty="0" smtClean="0">
                <a:solidFill>
                  <a:schemeClr val="bg1"/>
                </a:solidFill>
                <a:latin typeface="Times New Roman" pitchFamily="18" charset="0"/>
                <a:cs typeface="Times New Roman" pitchFamily="18" charset="0"/>
              </a:rPr>
              <a:t> – закрытая социальная система (</a:t>
            </a:r>
            <a:r>
              <a:rPr lang="ru-RU" altLang="ru-RU" sz="2400" b="1" dirty="0" err="1" smtClean="0">
                <a:solidFill>
                  <a:schemeClr val="bg1"/>
                </a:solidFill>
                <a:latin typeface="Times New Roman" pitchFamily="18" charset="0"/>
                <a:cs typeface="Times New Roman" pitchFamily="18" charset="0"/>
              </a:rPr>
              <a:t>скрыть+</a:t>
            </a:r>
            <a:r>
              <a:rPr lang="ru-RU" altLang="ru-RU" sz="2400" b="1" dirty="0" smtClean="0">
                <a:solidFill>
                  <a:schemeClr val="bg1"/>
                </a:solidFill>
                <a:latin typeface="Times New Roman" pitchFamily="18" charset="0"/>
                <a:cs typeface="Times New Roman" pitchFamily="18" charset="0"/>
              </a:rPr>
              <a:t>)</a:t>
            </a:r>
            <a:br>
              <a:rPr lang="ru-RU" altLang="ru-RU" sz="2400" b="1" dirty="0" smtClean="0">
                <a:solidFill>
                  <a:schemeClr val="bg1"/>
                </a:solidFill>
                <a:latin typeface="Times New Roman" pitchFamily="18" charset="0"/>
                <a:cs typeface="Times New Roman" pitchFamily="18" charset="0"/>
              </a:rPr>
            </a:br>
            <a:r>
              <a:rPr lang="ru-RU" altLang="ru-RU" sz="2400" b="1" dirty="0" smtClean="0">
                <a:solidFill>
                  <a:schemeClr val="bg1"/>
                </a:solidFill>
                <a:latin typeface="Times New Roman" pitchFamily="18" charset="0"/>
                <a:cs typeface="Times New Roman" pitchFamily="18" charset="0"/>
              </a:rPr>
              <a:t>    </a:t>
            </a:r>
            <a:r>
              <a:rPr lang="ru-RU" altLang="ru-RU" sz="2400" b="1" dirty="0" err="1" smtClean="0">
                <a:solidFill>
                  <a:schemeClr val="bg1"/>
                </a:solidFill>
                <a:latin typeface="Times New Roman" pitchFamily="18" charset="0"/>
                <a:cs typeface="Times New Roman" pitchFamily="18" charset="0"/>
              </a:rPr>
              <a:t>Кибербуллинг</a:t>
            </a:r>
            <a:r>
              <a:rPr lang="ru-RU" altLang="ru-RU" sz="2400" b="1" dirty="0" smtClean="0">
                <a:solidFill>
                  <a:schemeClr val="bg1"/>
                </a:solidFill>
                <a:latin typeface="Times New Roman" pitchFamily="18" charset="0"/>
                <a:cs typeface="Times New Roman" pitchFamily="18" charset="0"/>
              </a:rPr>
              <a:t> – открытая социальная система(скрыть-)</a:t>
            </a:r>
          </a:p>
        </p:txBody>
      </p:sp>
      <p:pic>
        <p:nvPicPr>
          <p:cNvPr id="13"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graphicFrame>
        <p:nvGraphicFramePr>
          <p:cNvPr id="16" name="Рисунок SmartArt 3"/>
          <p:cNvGraphicFramePr>
            <a:graphicFrameLocks noGrp="1"/>
          </p:cNvGraphicFramePr>
          <p:nvPr>
            <p:ph sz="half" idx="1"/>
          </p:nvPr>
        </p:nvGraphicFramePr>
        <p:xfrm>
          <a:off x="467544" y="1628800"/>
          <a:ext cx="3308176" cy="3921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Содержимое 8"/>
          <p:cNvGraphicFramePr>
            <a:graphicFrameLocks noGrp="1"/>
          </p:cNvGraphicFramePr>
          <p:nvPr>
            <p:ph sz="half" idx="2"/>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just" eaLnBrk="1" hangingPunct="1"/>
            <a:r>
              <a:rPr lang="ru-RU" altLang="ru-RU" sz="2400" b="1" dirty="0" smtClean="0">
                <a:solidFill>
                  <a:schemeClr val="bg1"/>
                </a:solidFill>
                <a:latin typeface="Times New Roman" pitchFamily="18" charset="0"/>
              </a:rPr>
              <a:t> 2. Территория</a:t>
            </a:r>
          </a:p>
        </p:txBody>
      </p:sp>
      <p:pic>
        <p:nvPicPr>
          <p:cNvPr id="6"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7" name="Содержимое 4" descr="50_big.jpg"/>
          <p:cNvPicPr>
            <a:picLocks noGrp="1" noChangeAspect="1"/>
          </p:cNvPicPr>
          <p:nvPr>
            <p:ph sz="half" idx="1"/>
          </p:nvPr>
        </p:nvPicPr>
        <p:blipFill>
          <a:blip r:embed="rId3" cstate="print"/>
          <a:stretch>
            <a:fillRect/>
          </a:stretch>
        </p:blipFill>
        <p:spPr>
          <a:xfrm>
            <a:off x="179512" y="2348880"/>
            <a:ext cx="3816424" cy="2862318"/>
          </a:xfrm>
        </p:spPr>
      </p:pic>
      <p:pic>
        <p:nvPicPr>
          <p:cNvPr id="8" name="Содержимое 8" descr="2f7702c1f58302c677b4af576c5928f6.jpg"/>
          <p:cNvPicPr>
            <a:picLocks noGrp="1" noChangeAspect="1"/>
          </p:cNvPicPr>
          <p:nvPr>
            <p:ph sz="half" idx="2"/>
          </p:nvPr>
        </p:nvPicPr>
        <p:blipFill>
          <a:blip r:embed="rId4" cstate="print"/>
          <a:stretch>
            <a:fillRect/>
          </a:stretch>
        </p:blipFill>
        <p:spPr>
          <a:xfrm>
            <a:off x="4139952" y="2348880"/>
            <a:ext cx="4844955" cy="288032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just" eaLnBrk="1" hangingPunct="1"/>
            <a:r>
              <a:rPr lang="ru-RU" altLang="ru-RU" sz="2400" b="1" dirty="0" smtClean="0">
                <a:solidFill>
                  <a:schemeClr val="bg1"/>
                </a:solidFill>
                <a:latin typeface="Times New Roman" pitchFamily="18" charset="0"/>
              </a:rPr>
              <a:t> 3. Аудитория</a:t>
            </a:r>
          </a:p>
        </p:txBody>
      </p:sp>
      <p:pic>
        <p:nvPicPr>
          <p:cNvPr id="6"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7" name="Содержимое 4" descr="Сайт 8.jpg"/>
          <p:cNvPicPr>
            <a:picLocks noGrp="1" noChangeAspect="1"/>
          </p:cNvPicPr>
          <p:nvPr>
            <p:ph sz="half" idx="1"/>
          </p:nvPr>
        </p:nvPicPr>
        <p:blipFill>
          <a:blip r:embed="rId3" cstate="print"/>
          <a:stretch>
            <a:fillRect/>
          </a:stretch>
        </p:blipFill>
        <p:spPr>
          <a:xfrm>
            <a:off x="323528" y="2420888"/>
            <a:ext cx="4038600" cy="2696555"/>
          </a:xfrm>
        </p:spPr>
      </p:pic>
      <p:pic>
        <p:nvPicPr>
          <p:cNvPr id="8" name="Содержимое 7" descr="d45705ac67a6545c8e694a175dd931d9.jpeg"/>
          <p:cNvPicPr>
            <a:picLocks noGrp="1" noChangeAspect="1"/>
          </p:cNvPicPr>
          <p:nvPr>
            <p:ph sz="half" idx="2"/>
          </p:nvPr>
        </p:nvPicPr>
        <p:blipFill>
          <a:blip r:embed="rId4" cstate="print"/>
          <a:stretch>
            <a:fillRect/>
          </a:stretch>
        </p:blipFill>
        <p:spPr>
          <a:xfrm>
            <a:off x="4716016" y="2420888"/>
            <a:ext cx="4002578" cy="266007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pic>
        <p:nvPicPr>
          <p:cNvPr id="6" name="Содержимое 5" descr="maxresdefault (1).jpg"/>
          <p:cNvPicPr>
            <a:picLocks noGrp="1" noChangeAspect="1"/>
          </p:cNvPicPr>
          <p:nvPr>
            <p:ph idx="1"/>
          </p:nvPr>
        </p:nvPicPr>
        <p:blipFill>
          <a:blip r:embed="rId2" cstate="print"/>
          <a:stretch>
            <a:fillRect/>
          </a:stretch>
        </p:blipFill>
        <p:spPr>
          <a:xfrm>
            <a:off x="548922" y="1600200"/>
            <a:ext cx="8046156" cy="4525963"/>
          </a:xfrm>
        </p:spPr>
      </p:pic>
      <p:pic>
        <p:nvPicPr>
          <p:cNvPr id="8" name="Рисунок 1"/>
          <p:cNvPicPr>
            <a:picLocks noChangeAspect="1"/>
          </p:cNvPicPr>
          <p:nvPr/>
        </p:nvPicPr>
        <p:blipFill>
          <a:blip r:embed="rId3" cstate="print"/>
          <a:srcRect/>
          <a:stretch>
            <a:fillRect/>
          </a:stretch>
        </p:blipFill>
        <p:spPr bwMode="auto">
          <a:xfrm>
            <a:off x="8100391" y="0"/>
            <a:ext cx="1040361" cy="1005840"/>
          </a:xfrm>
          <a:prstGeom prst="rect">
            <a:avLst/>
          </a:prstGeom>
          <a:noFill/>
          <a:ln w="9525">
            <a:noFill/>
            <a:miter lim="800000"/>
            <a:headEnd/>
            <a:tailEnd/>
          </a:ln>
        </p:spPr>
      </p:pic>
      <p:sp>
        <p:nvSpPr>
          <p:cNvPr id="9" name="Rectangle 3"/>
          <p:cNvSpPr txBox="1">
            <a:spLocks noChangeArrowheads="1"/>
          </p:cNvSpPr>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4.</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ea typeface="+mj-ea"/>
                <a:cs typeface="+mj-cs"/>
              </a:rPr>
              <a:t>Т</a:t>
            </a:r>
            <a:r>
              <a:rPr kumimoji="0" lang="ru-RU" altLang="ru-RU" sz="2400" b="1" i="0" u="none" strike="noStrike" kern="1200" cap="none" spc="0" normalizeH="0" baseline="0" noProof="0" dirty="0" err="1" smtClean="0">
                <a:ln>
                  <a:noFill/>
                </a:ln>
                <a:solidFill>
                  <a:schemeClr val="bg1"/>
                </a:solidFill>
                <a:effectLst/>
                <a:uLnTx/>
                <a:uFillTx/>
                <a:latin typeface="Times New Roman" pitchFamily="18" charset="0"/>
                <a:ea typeface="+mj-ea"/>
                <a:cs typeface="+mj-cs"/>
              </a:rPr>
              <a:t>рансформация</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ea typeface="+mj-ea"/>
                <a:cs typeface="+mj-cs"/>
              </a:rPr>
              <a:t>жертвы в агрессора </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62500" lnSpcReduction="20000"/>
          </a:bodyPr>
          <a:lstStyle/>
          <a:p>
            <a:endParaRPr lang="ru-RU" dirty="0" smtClean="0"/>
          </a:p>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«ангел мести» </a:t>
            </a:r>
            <a:r>
              <a:rPr lang="ru-RU" dirty="0" smtClean="0">
                <a:latin typeface="Times New Roman" pitchFamily="18" charset="0"/>
                <a:cs typeface="Times New Roman" pitchFamily="18" charset="0"/>
              </a:rPr>
              <a:t>- ощущает себя правым, часто мстит за то, что сам оказался жертвой </a:t>
            </a:r>
            <a:r>
              <a:rPr lang="ru-RU" dirty="0" err="1" smtClean="0">
                <a:latin typeface="Times New Roman" pitchFamily="18" charset="0"/>
                <a:cs typeface="Times New Roman" pitchFamily="18" charset="0"/>
              </a:rPr>
              <a:t>буллинга</a:t>
            </a:r>
            <a:r>
              <a:rPr lang="ru-RU" dirty="0" smtClean="0">
                <a:latin typeface="Times New Roman" pitchFamily="18" charset="0"/>
                <a:cs typeface="Times New Roman" pitchFamily="18" charset="0"/>
              </a:rPr>
              <a:t> в школе</a:t>
            </a:r>
          </a:p>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«жаждущий власти» </a:t>
            </a:r>
            <a:r>
              <a:rPr lang="ru-RU" dirty="0" smtClean="0">
                <a:latin typeface="Times New Roman" pitchFamily="18" charset="0"/>
                <a:cs typeface="Times New Roman" pitchFamily="18" charset="0"/>
              </a:rPr>
              <a:t>- похож на традиционного преследователя со школьного двора, хочет контроля, власти и авторитета, однако может быть меньше и слабее сверстников, либо может вымещать свою злость и беспомощность, оказавшись в состоянии уязвимости, например, при разводе или болезни родителей</a:t>
            </a:r>
          </a:p>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«противная девчонка» </a:t>
            </a:r>
            <a:r>
              <a:rPr lang="ru-RU" dirty="0" smtClean="0">
                <a:latin typeface="Times New Roman" pitchFamily="18" charset="0"/>
                <a:cs typeface="Times New Roman" pitchFamily="18" charset="0"/>
              </a:rPr>
              <a:t>- может быть и девочкой, и мальчиком; занимается </a:t>
            </a:r>
            <a:r>
              <a:rPr lang="ru-RU" dirty="0" err="1" smtClean="0">
                <a:latin typeface="Times New Roman" pitchFamily="18" charset="0"/>
                <a:cs typeface="Times New Roman" pitchFamily="18" charset="0"/>
              </a:rPr>
              <a:t>кибербуллингом</a:t>
            </a:r>
            <a:r>
              <a:rPr lang="ru-RU" dirty="0" smtClean="0">
                <a:latin typeface="Times New Roman" pitchFamily="18" charset="0"/>
                <a:cs typeface="Times New Roman" pitchFamily="18" charset="0"/>
              </a:rPr>
              <a:t> ради развлечения, связанного с испугом и унижением других</a:t>
            </a:r>
          </a:p>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«неумышленные преследователи» - </a:t>
            </a:r>
            <a:r>
              <a:rPr lang="ru-RU" dirty="0" smtClean="0">
                <a:latin typeface="Times New Roman" pitchFamily="18" charset="0"/>
                <a:cs typeface="Times New Roman" pitchFamily="18" charset="0"/>
              </a:rPr>
              <a:t>включаются в </a:t>
            </a:r>
            <a:r>
              <a:rPr lang="ru-RU" dirty="0" err="1" smtClean="0">
                <a:latin typeface="Times New Roman" pitchFamily="18" charset="0"/>
                <a:cs typeface="Times New Roman" pitchFamily="18" charset="0"/>
              </a:rPr>
              <a:t>кибербуллинг</a:t>
            </a:r>
            <a:r>
              <a:rPr lang="ru-RU" dirty="0" smtClean="0">
                <a:latin typeface="Times New Roman" pitchFamily="18" charset="0"/>
                <a:cs typeface="Times New Roman" pitchFamily="18" charset="0"/>
              </a:rPr>
              <a:t> по инерции вслед за полученными негативными сообщениями о ком-то, часто в результате косвенной травли, в которую их вовлекают как свидетелей и соучастников (</a:t>
            </a:r>
            <a:r>
              <a:rPr lang="ru-RU" dirty="0" err="1" smtClean="0">
                <a:latin typeface="Times New Roman" pitchFamily="18" charset="0"/>
                <a:cs typeface="Times New Roman" pitchFamily="18" charset="0"/>
              </a:rPr>
              <a:t>Aftab</a:t>
            </a:r>
            <a:r>
              <a:rPr lang="ru-RU" dirty="0" smtClean="0">
                <a:latin typeface="Times New Roman" pitchFamily="18" charset="0"/>
                <a:cs typeface="Times New Roman" pitchFamily="18" charset="0"/>
              </a:rPr>
              <a:t>, 2011).</a:t>
            </a:r>
            <a:endParaRPr lang="ru-RU" dirty="0">
              <a:latin typeface="Times New Roman" pitchFamily="18" charset="0"/>
              <a:cs typeface="Times New Roman" pitchFamily="18" charset="0"/>
            </a:endParaRPr>
          </a:p>
        </p:txBody>
      </p:sp>
      <p:sp>
        <p:nvSpPr>
          <p:cNvPr id="4"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rPr>
              <a:t> </a:t>
            </a:r>
            <a:r>
              <a:rPr lang="ru-RU" altLang="ru-RU" sz="2400" b="1" dirty="0" err="1" smtClean="0">
                <a:solidFill>
                  <a:schemeClr val="bg1"/>
                </a:solidFill>
                <a:latin typeface="Times New Roman" pitchFamily="18" charset="0"/>
              </a:rPr>
              <a:t>Булли</a:t>
            </a:r>
            <a:r>
              <a:rPr lang="ru-RU" altLang="ru-RU" sz="2400" b="1" dirty="0" smtClean="0">
                <a:solidFill>
                  <a:schemeClr val="bg1"/>
                </a:solidFill>
                <a:latin typeface="Times New Roman" pitchFamily="18" charset="0"/>
              </a:rPr>
              <a:t> в </a:t>
            </a:r>
            <a:r>
              <a:rPr lang="ru-RU" altLang="ru-RU" sz="2400" b="1" dirty="0" err="1" smtClean="0">
                <a:solidFill>
                  <a:schemeClr val="bg1"/>
                </a:solidFill>
                <a:latin typeface="Times New Roman" pitchFamily="18" charset="0"/>
              </a:rPr>
              <a:t>кибербуллинге</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Uprazhneniya-dlya-boksa3.jpg"/>
          <p:cNvPicPr>
            <a:picLocks noGrp="1" noChangeAspect="1"/>
          </p:cNvPicPr>
          <p:nvPr>
            <p:ph sz="half" idx="1"/>
          </p:nvPr>
        </p:nvPicPr>
        <p:blipFill>
          <a:blip r:embed="rId2" cstate="print"/>
          <a:stretch>
            <a:fillRect/>
          </a:stretch>
        </p:blipFill>
        <p:spPr>
          <a:xfrm>
            <a:off x="107504" y="2132856"/>
            <a:ext cx="4378086" cy="2736304"/>
          </a:xfrm>
        </p:spPr>
      </p:pic>
      <p:pic>
        <p:nvPicPr>
          <p:cNvPr id="8" name="Содержимое 7" descr="34fffa6e97f203a8561779642a417db5.jpg"/>
          <p:cNvPicPr>
            <a:picLocks noGrp="1" noChangeAspect="1"/>
          </p:cNvPicPr>
          <p:nvPr>
            <p:ph sz="half" idx="2"/>
          </p:nvPr>
        </p:nvPicPr>
        <p:blipFill>
          <a:blip r:embed="rId3" cstate="print"/>
          <a:stretch>
            <a:fillRect/>
          </a:stretch>
        </p:blipFill>
        <p:spPr>
          <a:xfrm>
            <a:off x="4860032" y="2132856"/>
            <a:ext cx="4038600" cy="2695766"/>
          </a:xfrm>
        </p:spPr>
      </p:pic>
      <p:sp>
        <p:nvSpPr>
          <p:cNvPr id="5" name="Rectangle 3"/>
          <p:cNvSpPr txBox="1">
            <a:spLocks noGrp="1" noChangeArrowheads="1"/>
          </p:cNvSpPr>
          <p:nvPr>
            <p:ph type="title"/>
          </p:nvPr>
        </p:nvSpPr>
        <p:spPr>
          <a:xfrm>
            <a:off x="0" y="0"/>
            <a:ext cx="8028384"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5.</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Половые особенности</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4"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115196" cy="939784"/>
          </a:xfrm>
          <a:solidFill>
            <a:srgbClr val="00B0F0"/>
          </a:solidFill>
        </p:spPr>
        <p:txBody>
          <a:bodyPr>
            <a:normAutofit/>
          </a:bodyPr>
          <a:lstStyle/>
          <a:p>
            <a:r>
              <a:rPr lang="ru-RU" sz="3600" b="1" dirty="0" err="1" smtClean="0">
                <a:solidFill>
                  <a:schemeClr val="bg1"/>
                </a:solidFill>
                <a:latin typeface="Times New Roman" pitchFamily="18" charset="0"/>
                <a:cs typeface="Times New Roman" pitchFamily="18" charset="0"/>
              </a:rPr>
              <a:t>Оля.А</a:t>
            </a:r>
            <a:r>
              <a:rPr lang="ru-RU" sz="3600" b="1" dirty="0" smtClean="0">
                <a:solidFill>
                  <a:schemeClr val="bg1"/>
                </a:solidFill>
                <a:latin typeface="Times New Roman" pitchFamily="18" charset="0"/>
                <a:cs typeface="Times New Roman" pitchFamily="18" charset="0"/>
              </a:rPr>
              <a:t>, 17 лет.</a:t>
            </a:r>
            <a:endParaRPr lang="ru-RU" sz="3600" b="1" dirty="0">
              <a:solidFill>
                <a:schemeClr val="bg1"/>
              </a:solidFill>
              <a:latin typeface="Times New Roman" pitchFamily="18" charset="0"/>
              <a:cs typeface="Times New Roman" pitchFamily="18" charset="0"/>
            </a:endParaRPr>
          </a:p>
        </p:txBody>
      </p:sp>
      <p:pic>
        <p:nvPicPr>
          <p:cNvPr id="1026" name="Picture 2" descr="E:\БУЛЛИНГ\Ф6.jpg"/>
          <p:cNvPicPr>
            <a:picLocks noGrp="1" noChangeAspect="1" noChangeArrowheads="1"/>
          </p:cNvPicPr>
          <p:nvPr>
            <p:ph idx="1"/>
          </p:nvPr>
        </p:nvPicPr>
        <p:blipFill>
          <a:blip r:embed="rId2" cstate="print"/>
          <a:srcRect t="33146" r="3191"/>
          <a:stretch>
            <a:fillRect/>
          </a:stretch>
        </p:blipFill>
        <p:spPr bwMode="auto">
          <a:xfrm>
            <a:off x="428595" y="1928802"/>
            <a:ext cx="4682689" cy="4311649"/>
          </a:xfrm>
          <a:prstGeom prst="rect">
            <a:avLst/>
          </a:prstGeom>
          <a:noFill/>
        </p:spPr>
      </p:pic>
      <p:cxnSp>
        <p:nvCxnSpPr>
          <p:cNvPr id="6" name="Прямая соединительная линия 5"/>
          <p:cNvCxnSpPr/>
          <p:nvPr/>
        </p:nvCxnSpPr>
        <p:spPr>
          <a:xfrm flipV="1">
            <a:off x="1500166" y="4500570"/>
            <a:ext cx="1928826" cy="1428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descr="E:\БУЛЛИНГ\Ф7.jpg"/>
          <p:cNvPicPr>
            <a:picLocks noChangeAspect="1" noChangeArrowheads="1"/>
          </p:cNvPicPr>
          <p:nvPr/>
        </p:nvPicPr>
        <p:blipFill>
          <a:blip r:embed="rId3" cstate="print"/>
          <a:srcRect t="8514" r="10811" b="29459"/>
          <a:stretch>
            <a:fillRect/>
          </a:stretch>
        </p:blipFill>
        <p:spPr bwMode="auto">
          <a:xfrm>
            <a:off x="5286379" y="1701499"/>
            <a:ext cx="3013003" cy="4656459"/>
          </a:xfrm>
          <a:prstGeom prst="rect">
            <a:avLst/>
          </a:prstGeom>
          <a:noFill/>
        </p:spPr>
      </p:pic>
      <p:pic>
        <p:nvPicPr>
          <p:cNvPr id="8" name="Рисунок 8"/>
          <p:cNvPicPr>
            <a:picLocks noChangeAspect="1"/>
          </p:cNvPicPr>
          <p:nvPr/>
        </p:nvPicPr>
        <p:blipFill>
          <a:blip r:embed="rId4" cstate="print"/>
          <a:srcRect/>
          <a:stretch>
            <a:fillRect/>
          </a:stretch>
        </p:blipFill>
        <p:spPr bwMode="auto">
          <a:xfrm>
            <a:off x="7956376" y="260649"/>
            <a:ext cx="971996" cy="9346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7884368"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5.</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rPr>
              <a:t>Узнаваемость, анонимность </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7" name="Содержимое 4" descr="2135796341_preview_течисопикера в школе.jpg"/>
          <p:cNvPicPr>
            <a:picLocks noGrp="1" noChangeAspect="1"/>
          </p:cNvPicPr>
          <p:nvPr>
            <p:ph sz="half" idx="1"/>
          </p:nvPr>
        </p:nvPicPr>
        <p:blipFill>
          <a:blip r:embed="rId3" cstate="print"/>
          <a:stretch>
            <a:fillRect/>
          </a:stretch>
        </p:blipFill>
        <p:spPr>
          <a:xfrm>
            <a:off x="179511" y="2348880"/>
            <a:ext cx="4442201" cy="2952328"/>
          </a:xfrm>
        </p:spPr>
      </p:pic>
      <p:pic>
        <p:nvPicPr>
          <p:cNvPr id="8" name="Содержимое 5" descr="wprOW2sssuc.jpg"/>
          <p:cNvPicPr>
            <a:picLocks noGrp="1" noChangeAspect="1"/>
          </p:cNvPicPr>
          <p:nvPr>
            <p:ph sz="half" idx="2"/>
          </p:nvPr>
        </p:nvPicPr>
        <p:blipFill>
          <a:blip r:embed="rId4" cstate="print"/>
          <a:stretch>
            <a:fillRect/>
          </a:stretch>
        </p:blipFill>
        <p:spPr>
          <a:xfrm>
            <a:off x="4716015" y="2348880"/>
            <a:ext cx="4172901" cy="2952328"/>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obzor-ioGop-1388-1024x658.jpg"/>
          <p:cNvPicPr>
            <a:picLocks noGrp="1" noChangeAspect="1"/>
          </p:cNvPicPr>
          <p:nvPr>
            <p:ph sz="half" idx="1"/>
          </p:nvPr>
        </p:nvPicPr>
        <p:blipFill>
          <a:blip r:embed="rId2" cstate="print"/>
          <a:stretch>
            <a:fillRect/>
          </a:stretch>
        </p:blipFill>
        <p:spPr>
          <a:xfrm>
            <a:off x="107504" y="2276872"/>
            <a:ext cx="4370382" cy="2808312"/>
          </a:xfrm>
        </p:spPr>
      </p:pic>
      <p:sp>
        <p:nvSpPr>
          <p:cNvPr id="5" name="Rectangle 3"/>
          <p:cNvSpPr txBox="1">
            <a:spLocks noGrp="1" noChangeArrowheads="1"/>
          </p:cNvSpPr>
          <p:nvPr>
            <p:ph type="title"/>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rPr>
              <a:t>6. Следы</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3" cstate="print"/>
          <a:srcRect/>
          <a:stretch>
            <a:fillRect/>
          </a:stretch>
        </p:blipFill>
        <p:spPr bwMode="auto">
          <a:xfrm>
            <a:off x="8100391" y="0"/>
            <a:ext cx="1040361" cy="1005840"/>
          </a:xfrm>
          <a:prstGeom prst="rect">
            <a:avLst/>
          </a:prstGeom>
          <a:noFill/>
          <a:ln w="9525">
            <a:noFill/>
            <a:miter lim="800000"/>
            <a:headEnd/>
            <a:tailEnd/>
          </a:ln>
        </p:spPr>
      </p:pic>
      <p:pic>
        <p:nvPicPr>
          <p:cNvPr id="10" name="Содержимое 5" descr="f6804f63e247b199e1253da14e091184--mending-a-broken-heart-heart-to-heart.jpg"/>
          <p:cNvPicPr>
            <a:picLocks noGrp="1" noChangeAspect="1"/>
          </p:cNvPicPr>
          <p:nvPr>
            <p:ph sz="half" idx="2"/>
          </p:nvPr>
        </p:nvPicPr>
        <p:blipFill>
          <a:blip r:embed="rId4" cstate="print"/>
          <a:stretch>
            <a:fillRect/>
          </a:stretch>
        </p:blipFill>
        <p:spPr>
          <a:xfrm>
            <a:off x="4572000" y="2276872"/>
            <a:ext cx="4427984" cy="2789596"/>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a:t>
            </a:r>
            <a:r>
              <a:rPr lang="ru-RU" altLang="ru-RU" sz="2400" b="1" noProof="0" dirty="0" smtClean="0">
                <a:solidFill>
                  <a:schemeClr val="bg1"/>
                </a:solidFill>
                <a:latin typeface="Times New Roman" pitchFamily="18" charset="0"/>
              </a:rPr>
              <a:t>7. Доступность информации для школы, родителей</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7" name="Содержимое 4" descr="DSC_0014.jpg"/>
          <p:cNvPicPr>
            <a:picLocks noGrp="1" noChangeAspect="1"/>
          </p:cNvPicPr>
          <p:nvPr>
            <p:ph sz="half" idx="1"/>
          </p:nvPr>
        </p:nvPicPr>
        <p:blipFill>
          <a:blip r:embed="rId3" cstate="print"/>
          <a:stretch>
            <a:fillRect/>
          </a:stretch>
        </p:blipFill>
        <p:spPr>
          <a:xfrm>
            <a:off x="179512" y="2348880"/>
            <a:ext cx="4320478" cy="2880320"/>
          </a:xfrm>
        </p:spPr>
      </p:pic>
      <p:pic>
        <p:nvPicPr>
          <p:cNvPr id="8" name="Содержимое 5" descr="razvod.jpg"/>
          <p:cNvPicPr>
            <a:picLocks noGrp="1" noChangeAspect="1"/>
          </p:cNvPicPr>
          <p:nvPr>
            <p:ph sz="half" idx="2"/>
          </p:nvPr>
        </p:nvPicPr>
        <p:blipFill>
          <a:blip r:embed="rId4" cstate="print"/>
          <a:stretch>
            <a:fillRect/>
          </a:stretch>
        </p:blipFill>
        <p:spPr>
          <a:xfrm>
            <a:off x="4716016" y="2348880"/>
            <a:ext cx="4320480" cy="2880321"/>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8028384" cy="980728"/>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a:t>
            </a:r>
            <a:r>
              <a:rPr lang="ru-RU" altLang="ru-RU" sz="2400" b="1" noProof="0" dirty="0" smtClean="0">
                <a:solidFill>
                  <a:schemeClr val="bg1"/>
                </a:solidFill>
                <a:latin typeface="Times New Roman" pitchFamily="18" charset="0"/>
              </a:rPr>
              <a:t>7. Интенсивность, длительность</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pic>
        <p:nvPicPr>
          <p:cNvPr id="7" name="Содержимое 4" descr="1495342895-overtraini.jpg"/>
          <p:cNvPicPr>
            <a:picLocks noGrp="1" noChangeAspect="1"/>
          </p:cNvPicPr>
          <p:nvPr>
            <p:ph sz="half" idx="1"/>
          </p:nvPr>
        </p:nvPicPr>
        <p:blipFill>
          <a:blip r:embed="rId3" cstate="print"/>
          <a:stretch>
            <a:fillRect/>
          </a:stretch>
        </p:blipFill>
        <p:spPr>
          <a:xfrm>
            <a:off x="323528" y="2420888"/>
            <a:ext cx="4038600" cy="2825358"/>
          </a:xfrm>
        </p:spPr>
      </p:pic>
      <p:pic>
        <p:nvPicPr>
          <p:cNvPr id="8" name="Содержимое 5" descr="s-e6409f030e29c238d367b3ea2e62bbac128893c8.jpg"/>
          <p:cNvPicPr>
            <a:picLocks noGrp="1" noChangeAspect="1"/>
          </p:cNvPicPr>
          <p:nvPr>
            <p:ph sz="half" idx="2"/>
          </p:nvPr>
        </p:nvPicPr>
        <p:blipFill>
          <a:blip r:embed="rId4" cstate="print"/>
          <a:stretch>
            <a:fillRect/>
          </a:stretch>
        </p:blipFill>
        <p:spPr>
          <a:xfrm>
            <a:off x="4644008" y="2420888"/>
            <a:ext cx="4234377" cy="2808312"/>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8.</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a:t>
            </a:r>
            <a:r>
              <a:rPr lang="ru-RU" altLang="ru-RU" sz="2400" b="1" dirty="0" smtClean="0">
                <a:solidFill>
                  <a:schemeClr val="bg1"/>
                </a:solidFill>
                <a:latin typeface="Times New Roman" pitchFamily="18" charset="0"/>
              </a:rPr>
              <a:t>Д</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ля чего</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051887" y="0"/>
            <a:ext cx="1088866" cy="1052736"/>
          </a:xfrm>
          <a:prstGeom prst="rect">
            <a:avLst/>
          </a:prstGeom>
          <a:noFill/>
          <a:ln w="9525">
            <a:noFill/>
            <a:miter lim="800000"/>
            <a:headEnd/>
            <a:tailEnd/>
          </a:ln>
        </p:spPr>
      </p:pic>
      <p:pic>
        <p:nvPicPr>
          <p:cNvPr id="7" name="Содержимое 6" descr="2788961066.jpg"/>
          <p:cNvPicPr>
            <a:picLocks noGrp="1" noChangeAspect="1"/>
          </p:cNvPicPr>
          <p:nvPr>
            <p:ph sz="half" idx="1"/>
          </p:nvPr>
        </p:nvPicPr>
        <p:blipFill>
          <a:blip r:embed="rId3" cstate="print"/>
          <a:stretch>
            <a:fillRect/>
          </a:stretch>
        </p:blipFill>
        <p:spPr>
          <a:xfrm>
            <a:off x="179512" y="2492896"/>
            <a:ext cx="4038600" cy="2691348"/>
          </a:xfrm>
        </p:spPr>
      </p:pic>
      <p:pic>
        <p:nvPicPr>
          <p:cNvPr id="8" name="Содержимое 7" descr="bystrye-kredity-latvija.jpg"/>
          <p:cNvPicPr>
            <a:picLocks noGrp="1" noChangeAspect="1"/>
          </p:cNvPicPr>
          <p:nvPr>
            <p:ph sz="half" idx="2"/>
          </p:nvPr>
        </p:nvPicPr>
        <p:blipFill>
          <a:blip r:embed="rId4" cstate="print"/>
          <a:stretch>
            <a:fillRect/>
          </a:stretch>
        </p:blipFill>
        <p:spPr>
          <a:xfrm>
            <a:off x="4355976" y="2492896"/>
            <a:ext cx="4587114" cy="2664296"/>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 </a:t>
            </a:r>
            <a:r>
              <a:rPr lang="ru-RU" altLang="ru-RU" sz="2400" b="1" noProof="0" dirty="0" smtClean="0">
                <a:solidFill>
                  <a:schemeClr val="bg1"/>
                </a:solidFill>
                <a:latin typeface="Times New Roman" pitchFamily="18" charset="0"/>
              </a:rPr>
              <a:t>9</a:t>
            </a: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a:t>
            </a:r>
            <a:r>
              <a:rPr lang="ru-RU" altLang="ru-RU" sz="2400" b="1" noProof="0" dirty="0" smtClean="0">
                <a:solidFill>
                  <a:schemeClr val="bg1"/>
                </a:solidFill>
                <a:latin typeface="Times New Roman" pitchFamily="18" charset="0"/>
              </a:rPr>
              <a:t>Защита</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051887" y="0"/>
            <a:ext cx="1088866" cy="1052736"/>
          </a:xfrm>
          <a:prstGeom prst="rect">
            <a:avLst/>
          </a:prstGeom>
          <a:noFill/>
          <a:ln w="9525">
            <a:noFill/>
            <a:miter lim="800000"/>
            <a:headEnd/>
            <a:tailEnd/>
          </a:ln>
        </p:spPr>
      </p:pic>
      <p:pic>
        <p:nvPicPr>
          <p:cNvPr id="7" name="Содержимое 4" descr="6YnmPk-0bEY.jpg"/>
          <p:cNvPicPr>
            <a:picLocks noGrp="1" noChangeAspect="1"/>
          </p:cNvPicPr>
          <p:nvPr>
            <p:ph sz="half" idx="1"/>
          </p:nvPr>
        </p:nvPicPr>
        <p:blipFill>
          <a:blip r:embed="rId3" cstate="print"/>
          <a:stretch>
            <a:fillRect/>
          </a:stretch>
        </p:blipFill>
        <p:spPr>
          <a:xfrm>
            <a:off x="107504" y="1700808"/>
            <a:ext cx="4038600" cy="4038600"/>
          </a:xfrm>
        </p:spPr>
      </p:pic>
      <p:pic>
        <p:nvPicPr>
          <p:cNvPr id="8" name="Содержимое 5" descr="vpn-na-smartfone-nuzhen-li-on-5.jpg"/>
          <p:cNvPicPr>
            <a:picLocks noGrp="1" noChangeAspect="1"/>
          </p:cNvPicPr>
          <p:nvPr>
            <p:ph sz="half" idx="2"/>
          </p:nvPr>
        </p:nvPicPr>
        <p:blipFill>
          <a:blip r:embed="rId4" cstate="print"/>
          <a:stretch>
            <a:fillRect/>
          </a:stretch>
        </p:blipFill>
        <p:spPr>
          <a:xfrm>
            <a:off x="4355975" y="2348880"/>
            <a:ext cx="4635547" cy="2736304"/>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ru-RU" altLang="ru-RU" sz="2400" b="1" dirty="0" smtClean="0">
                <a:solidFill>
                  <a:schemeClr val="bg1"/>
                </a:solidFill>
                <a:latin typeface="Times New Roman" pitchFamily="18" charset="0"/>
              </a:rPr>
              <a:t>10. Закон</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2" cstate="print"/>
          <a:srcRect/>
          <a:stretch>
            <a:fillRect/>
          </a:stretch>
        </p:blipFill>
        <p:spPr bwMode="auto">
          <a:xfrm>
            <a:off x="8051887" y="0"/>
            <a:ext cx="1088866" cy="1052736"/>
          </a:xfrm>
          <a:prstGeom prst="rect">
            <a:avLst/>
          </a:prstGeom>
          <a:noFill/>
          <a:ln w="9525">
            <a:noFill/>
            <a:miter lim="800000"/>
            <a:headEnd/>
            <a:tailEnd/>
          </a:ln>
        </p:spPr>
      </p:pic>
      <p:pic>
        <p:nvPicPr>
          <p:cNvPr id="7" name="Содержимое 4" descr="XXXL.jpg"/>
          <p:cNvPicPr>
            <a:picLocks noGrp="1" noChangeAspect="1"/>
          </p:cNvPicPr>
          <p:nvPr>
            <p:ph sz="half" idx="1"/>
          </p:nvPr>
        </p:nvPicPr>
        <p:blipFill>
          <a:blip r:embed="rId3" cstate="print"/>
          <a:stretch>
            <a:fillRect/>
          </a:stretch>
        </p:blipFill>
        <p:spPr>
          <a:xfrm>
            <a:off x="251520" y="1916832"/>
            <a:ext cx="4384883" cy="3600400"/>
          </a:xfrm>
        </p:spPr>
      </p:pic>
      <p:pic>
        <p:nvPicPr>
          <p:cNvPr id="8" name="Содержимое 5" descr="Questions-Confused-27995538_l.jpg"/>
          <p:cNvPicPr>
            <a:picLocks noGrp="1" noChangeAspect="1"/>
          </p:cNvPicPr>
          <p:nvPr>
            <p:ph sz="half" idx="2"/>
          </p:nvPr>
        </p:nvPicPr>
        <p:blipFill>
          <a:blip r:embed="rId4" cstate="print"/>
          <a:stretch>
            <a:fillRect/>
          </a:stretch>
        </p:blipFill>
        <p:spPr>
          <a:xfrm>
            <a:off x="4932040" y="1916832"/>
            <a:ext cx="3820000" cy="363922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udar_v_golovu.jpg"/>
          <p:cNvPicPr>
            <a:picLocks noGrp="1" noChangeAspect="1"/>
          </p:cNvPicPr>
          <p:nvPr>
            <p:ph sz="half" idx="1"/>
          </p:nvPr>
        </p:nvPicPr>
        <p:blipFill>
          <a:blip r:embed="rId2" cstate="print"/>
          <a:stretch>
            <a:fillRect/>
          </a:stretch>
        </p:blipFill>
        <p:spPr>
          <a:xfrm>
            <a:off x="107504" y="2420888"/>
            <a:ext cx="4690807" cy="2736304"/>
          </a:xfrm>
        </p:spPr>
      </p:pic>
      <p:pic>
        <p:nvPicPr>
          <p:cNvPr id="7" name="Содержимое 6" descr="unnamed_91f914b4830f87e1f3d46d39838cca31.jpg"/>
          <p:cNvPicPr>
            <a:picLocks noGrp="1" noChangeAspect="1"/>
          </p:cNvPicPr>
          <p:nvPr>
            <p:ph sz="half" idx="2"/>
          </p:nvPr>
        </p:nvPicPr>
        <p:blipFill>
          <a:blip r:embed="rId3" cstate="print"/>
          <a:stretch>
            <a:fillRect/>
          </a:stretch>
        </p:blipFill>
        <p:spPr>
          <a:xfrm>
            <a:off x="4932040" y="1844824"/>
            <a:ext cx="4038600" cy="4038600"/>
          </a:xfrm>
        </p:spPr>
      </p:pic>
      <p:sp>
        <p:nvSpPr>
          <p:cNvPr id="5"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11.</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Содержание</a:t>
            </a:r>
            <a:endPar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4" cstate="print"/>
          <a:srcRect/>
          <a:stretch>
            <a:fillRect/>
          </a:stretch>
        </p:blipFill>
        <p:spPr bwMode="auto">
          <a:xfrm>
            <a:off x="8051887" y="0"/>
            <a:ext cx="1088866" cy="1052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image1-39.jpeg"/>
          <p:cNvPicPr>
            <a:picLocks noGrp="1" noChangeAspect="1"/>
          </p:cNvPicPr>
          <p:nvPr>
            <p:ph sz="half" idx="1"/>
          </p:nvPr>
        </p:nvPicPr>
        <p:blipFill>
          <a:blip r:embed="rId2" cstate="print"/>
          <a:stretch>
            <a:fillRect/>
          </a:stretch>
        </p:blipFill>
        <p:spPr>
          <a:xfrm>
            <a:off x="179512" y="2204864"/>
            <a:ext cx="4608512" cy="2880320"/>
          </a:xfrm>
        </p:spPr>
      </p:pic>
      <p:pic>
        <p:nvPicPr>
          <p:cNvPr id="8" name="Содержимое 7" descr="1391066807.jpg"/>
          <p:cNvPicPr>
            <a:picLocks noGrp="1" noChangeAspect="1"/>
          </p:cNvPicPr>
          <p:nvPr>
            <p:ph sz="half" idx="2"/>
          </p:nvPr>
        </p:nvPicPr>
        <p:blipFill>
          <a:blip r:embed="rId3" cstate="print"/>
          <a:stretch>
            <a:fillRect/>
          </a:stretch>
        </p:blipFill>
        <p:spPr>
          <a:xfrm>
            <a:off x="5292080" y="2204864"/>
            <a:ext cx="3684843" cy="2880319"/>
          </a:xfrm>
        </p:spPr>
      </p:pic>
      <p:sp>
        <p:nvSpPr>
          <p:cNvPr id="5"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bg1"/>
                </a:solidFill>
                <a:effectLst/>
                <a:uLnTx/>
                <a:uFillTx/>
                <a:latin typeface="Times New Roman" pitchFamily="18" charset="0"/>
                <a:ea typeface="+mj-ea"/>
                <a:cs typeface="+mj-cs"/>
              </a:rPr>
              <a:t>12.</a:t>
            </a:r>
            <a:r>
              <a:rPr kumimoji="0" lang="ru-RU" altLang="ru-RU" sz="2400" b="1" i="0" u="none" strike="noStrike" kern="1200" cap="none" spc="0" normalizeH="0" noProof="0" dirty="0" smtClean="0">
                <a:ln>
                  <a:noFill/>
                </a:ln>
                <a:solidFill>
                  <a:schemeClr val="bg1"/>
                </a:solidFill>
                <a:effectLst/>
                <a:uLnTx/>
                <a:uFillTx/>
                <a:latin typeface="Times New Roman" pitchFamily="18" charset="0"/>
                <a:ea typeface="+mj-ea"/>
                <a:cs typeface="+mj-cs"/>
              </a:rPr>
              <a:t> Роль учителя </a:t>
            </a:r>
            <a:r>
              <a:rPr kumimoji="0" lang="ru-RU" altLang="ru-RU" sz="2400" b="1" i="0" u="none" strike="noStrike" kern="1200" cap="none" spc="0" normalizeH="0" noProof="0" dirty="0" smtClean="0">
                <a:ln>
                  <a:noFill/>
                </a:ln>
                <a:solidFill>
                  <a:srgbClr val="FF0000"/>
                </a:solidFill>
                <a:effectLst/>
                <a:uLnTx/>
                <a:uFillTx/>
                <a:latin typeface="Times New Roman" pitchFamily="18" charset="0"/>
                <a:ea typeface="+mj-ea"/>
                <a:cs typeface="+mj-cs"/>
              </a:rPr>
              <a:t>!</a:t>
            </a:r>
            <a:endParaRPr kumimoji="0" lang="ru-RU" altLang="ru-RU" sz="2400" b="1" i="0" u="none" strike="noStrike" kern="1200" cap="none" spc="0" normalizeH="0" baseline="0" noProof="0" dirty="0" smtClean="0">
              <a:ln>
                <a:noFill/>
              </a:ln>
              <a:solidFill>
                <a:srgbClr val="FF0000"/>
              </a:solidFill>
              <a:effectLst/>
              <a:uLnTx/>
              <a:uFillTx/>
              <a:latin typeface="Times New Roman" pitchFamily="18" charset="0"/>
              <a:ea typeface="+mj-ea"/>
              <a:cs typeface="+mj-cs"/>
            </a:endParaRPr>
          </a:p>
        </p:txBody>
      </p:sp>
      <p:pic>
        <p:nvPicPr>
          <p:cNvPr id="6" name="Рисунок 1"/>
          <p:cNvPicPr>
            <a:picLocks noChangeAspect="1"/>
          </p:cNvPicPr>
          <p:nvPr/>
        </p:nvPicPr>
        <p:blipFill>
          <a:blip r:embed="rId4" cstate="print"/>
          <a:srcRect/>
          <a:stretch>
            <a:fillRect/>
          </a:stretch>
        </p:blipFill>
        <p:spPr bwMode="auto">
          <a:xfrm>
            <a:off x="8051887" y="0"/>
            <a:ext cx="1088866" cy="1052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a:bodyPr>
          <a:lstStyle/>
          <a:p>
            <a:pPr algn="l"/>
            <a:r>
              <a:rPr lang="ru-RU" sz="2400" b="1" dirty="0" smtClean="0">
                <a:solidFill>
                  <a:schemeClr val="bg1"/>
                </a:solidFill>
                <a:latin typeface="Times New Roman" pitchFamily="18" charset="0"/>
                <a:cs typeface="Times New Roman" pitchFamily="18" charset="0"/>
              </a:rPr>
              <a:t>Реальность -Виртуальность</a:t>
            </a:r>
            <a:endParaRPr lang="ru-RU" altLang="ru-RU" sz="2400" b="1" dirty="0" smtClean="0">
              <a:solidFill>
                <a:schemeClr val="bg1"/>
              </a:solidFill>
              <a:latin typeface="Times New Roman" pitchFamily="18" charset="0"/>
              <a:cs typeface="Times New Roman" pitchFamily="18" charset="0"/>
            </a:endParaRPr>
          </a:p>
        </p:txBody>
      </p:sp>
      <p:sp>
        <p:nvSpPr>
          <p:cNvPr id="6" name="Содержимое 5"/>
          <p:cNvSpPr>
            <a:spLocks noGrp="1"/>
          </p:cNvSpPr>
          <p:nvPr>
            <p:ph sz="half" idx="1"/>
          </p:nvPr>
        </p:nvSpPr>
        <p:spPr>
          <a:xfrm>
            <a:off x="179512" y="1268760"/>
            <a:ext cx="4316288" cy="4857403"/>
          </a:xfrm>
        </p:spPr>
        <p:txBody>
          <a:bodyPr>
            <a:noAutofit/>
          </a:bodyPr>
          <a:lstStyle/>
          <a:p>
            <a:pPr marL="457200" indent="-457200">
              <a:buNone/>
            </a:pPr>
            <a:r>
              <a:rPr lang="ru-RU" sz="1800" dirty="0" smtClean="0">
                <a:latin typeface="Times New Roman" pitchFamily="18" charset="0"/>
                <a:cs typeface="Times New Roman" pitchFamily="18" charset="0"/>
              </a:rPr>
              <a:t>1.Территория агрессии чаще школа</a:t>
            </a:r>
          </a:p>
          <a:p>
            <a:pPr>
              <a:buNone/>
            </a:pPr>
            <a:r>
              <a:rPr lang="ru-RU" sz="1800" dirty="0" smtClean="0">
                <a:latin typeface="Times New Roman" pitchFamily="18" charset="0"/>
                <a:cs typeface="Times New Roman" pitchFamily="18" charset="0"/>
              </a:rPr>
              <a:t>2. Аудитория класс, </a:t>
            </a:r>
            <a:r>
              <a:rPr lang="ru-RU" sz="1800" dirty="0" err="1" smtClean="0">
                <a:latin typeface="Times New Roman" pitchFamily="18" charset="0"/>
                <a:cs typeface="Times New Roman" pitchFamily="18" charset="0"/>
              </a:rPr>
              <a:t>параллель,курс</a:t>
            </a:r>
            <a:endParaRPr lang="ru-RU" sz="1800" dirty="0" smtClean="0">
              <a:latin typeface="Times New Roman" pitchFamily="18" charset="0"/>
              <a:cs typeface="Times New Roman" pitchFamily="18" charset="0"/>
            </a:endParaRPr>
          </a:p>
          <a:p>
            <a:pPr>
              <a:buNone/>
            </a:pPr>
            <a:r>
              <a:rPr lang="ru-RU" sz="1800" dirty="0" smtClean="0">
                <a:latin typeface="Times New Roman" pitchFamily="18" charset="0"/>
                <a:cs typeface="Times New Roman" pitchFamily="18" charset="0"/>
              </a:rPr>
              <a:t>3. Агрессор легко вычисляем, имеет</a:t>
            </a:r>
          </a:p>
          <a:p>
            <a:pPr>
              <a:buNone/>
            </a:pPr>
            <a:r>
              <a:rPr lang="ru-RU" sz="1800" dirty="0" smtClean="0">
                <a:latin typeface="Times New Roman" pitchFamily="18" charset="0"/>
                <a:cs typeface="Times New Roman" pitchFamily="18" charset="0"/>
              </a:rPr>
              <a:t>физическое превосходство</a:t>
            </a:r>
          </a:p>
          <a:p>
            <a:pPr>
              <a:buNone/>
            </a:pPr>
            <a:r>
              <a:rPr lang="ru-RU" sz="1800" dirty="0" smtClean="0">
                <a:latin typeface="Times New Roman" pitchFamily="18" charset="0"/>
                <a:cs typeface="Times New Roman" pitchFamily="18" charset="0"/>
              </a:rPr>
              <a:t>4. Трансформация жертва-агрессор,</a:t>
            </a:r>
          </a:p>
          <a:p>
            <a:pPr>
              <a:buNone/>
            </a:pPr>
            <a:r>
              <a:rPr lang="ru-RU" sz="1800" dirty="0" smtClean="0">
                <a:latin typeface="Times New Roman" pitchFamily="18" charset="0"/>
                <a:cs typeface="Times New Roman" pitchFamily="18" charset="0"/>
              </a:rPr>
              <a:t>редко</a:t>
            </a:r>
          </a:p>
          <a:p>
            <a:pPr>
              <a:buNone/>
            </a:pPr>
            <a:r>
              <a:rPr lang="ru-RU" sz="1800" dirty="0" smtClean="0">
                <a:latin typeface="Times New Roman" pitchFamily="18" charset="0"/>
                <a:cs typeface="Times New Roman" pitchFamily="18" charset="0"/>
              </a:rPr>
              <a:t>5. Следы находятся легко (синяки, </a:t>
            </a:r>
          </a:p>
          <a:p>
            <a:pPr>
              <a:buNone/>
            </a:pPr>
            <a:r>
              <a:rPr lang="ru-RU" sz="1800" dirty="0" smtClean="0">
                <a:latin typeface="Times New Roman" pitchFamily="18" charset="0"/>
                <a:cs typeface="Times New Roman" pitchFamily="18" charset="0"/>
              </a:rPr>
              <a:t>переломы, рванная одежда,</a:t>
            </a:r>
          </a:p>
          <a:p>
            <a:pPr>
              <a:buNone/>
            </a:pPr>
            <a:r>
              <a:rPr lang="ru-RU" sz="1800" dirty="0" smtClean="0">
                <a:latin typeface="Times New Roman" pitchFamily="18" charset="0"/>
                <a:cs typeface="Times New Roman" pitchFamily="18" charset="0"/>
              </a:rPr>
              <a:t>испорченные вещи)</a:t>
            </a:r>
          </a:p>
          <a:p>
            <a:pPr>
              <a:buNone/>
            </a:pPr>
            <a:r>
              <a:rPr lang="ru-RU" sz="1800" dirty="0" smtClean="0">
                <a:latin typeface="Times New Roman" pitchFamily="18" charset="0"/>
                <a:cs typeface="Times New Roman" pitchFamily="18" charset="0"/>
              </a:rPr>
              <a:t>6. Знают взрослые (администрация</a:t>
            </a:r>
          </a:p>
          <a:p>
            <a:pPr>
              <a:buNone/>
            </a:pPr>
            <a:r>
              <a:rPr lang="ru-RU" sz="1800" dirty="0" smtClean="0">
                <a:latin typeface="Times New Roman" pitchFamily="18" charset="0"/>
                <a:cs typeface="Times New Roman" pitchFamily="18" charset="0"/>
              </a:rPr>
              <a:t>школы, родители)</a:t>
            </a:r>
          </a:p>
          <a:p>
            <a:pPr>
              <a:buNone/>
            </a:pPr>
            <a:r>
              <a:rPr lang="ru-RU" sz="1800" dirty="0" smtClean="0">
                <a:latin typeface="Times New Roman" pitchFamily="18" charset="0"/>
                <a:cs typeface="Times New Roman" pitchFamily="18" charset="0"/>
              </a:rPr>
              <a:t>7. У жертвы есть передышка</a:t>
            </a:r>
          </a:p>
          <a:p>
            <a:pPr>
              <a:buNone/>
            </a:pPr>
            <a:r>
              <a:rPr lang="ru-RU" sz="1800" dirty="0" smtClean="0">
                <a:latin typeface="Times New Roman" pitchFamily="18" charset="0"/>
                <a:cs typeface="Times New Roman" pitchFamily="18" charset="0"/>
              </a:rPr>
              <a:t>8. Уважение, страх</a:t>
            </a:r>
          </a:p>
          <a:p>
            <a:pPr>
              <a:buNone/>
            </a:pPr>
            <a:r>
              <a:rPr lang="ru-RU" sz="1800" dirty="0" smtClean="0">
                <a:latin typeface="Times New Roman" pitchFamily="18" charset="0"/>
                <a:cs typeface="Times New Roman" pitchFamily="18" charset="0"/>
              </a:rPr>
              <a:t>9. Защита – старший брат, сестра,</a:t>
            </a:r>
          </a:p>
          <a:p>
            <a:pPr>
              <a:buNone/>
            </a:pPr>
            <a:r>
              <a:rPr lang="ru-RU" sz="1800" dirty="0" smtClean="0">
                <a:latin typeface="Times New Roman" pitchFamily="18" charset="0"/>
                <a:cs typeface="Times New Roman" pitchFamily="18" charset="0"/>
              </a:rPr>
              <a:t>знакомый</a:t>
            </a:r>
          </a:p>
          <a:p>
            <a:pPr>
              <a:buNone/>
            </a:pPr>
            <a:r>
              <a:rPr lang="ru-RU" sz="1800" dirty="0" smtClean="0">
                <a:latin typeface="Times New Roman" pitchFamily="18" charset="0"/>
                <a:cs typeface="Times New Roman" pitchFamily="18" charset="0"/>
              </a:rPr>
              <a:t>10. Физическая агрессия, унижение.</a:t>
            </a:r>
            <a:endParaRPr lang="ru-RU" sz="1800" dirty="0">
              <a:latin typeface="Times New Roman" pitchFamily="18" charset="0"/>
              <a:cs typeface="Times New Roman" pitchFamily="18" charset="0"/>
            </a:endParaRPr>
          </a:p>
        </p:txBody>
      </p:sp>
      <p:sp>
        <p:nvSpPr>
          <p:cNvPr id="8" name="Содержимое 7"/>
          <p:cNvSpPr>
            <a:spLocks noGrp="1"/>
          </p:cNvSpPr>
          <p:nvPr>
            <p:ph sz="half" idx="2"/>
          </p:nvPr>
        </p:nvSpPr>
        <p:spPr>
          <a:xfrm>
            <a:off x="4648200" y="1268760"/>
            <a:ext cx="4038600" cy="4857403"/>
          </a:xfrm>
        </p:spPr>
        <p:txBody>
          <a:bodyPr>
            <a:normAutofit lnSpcReduction="10000"/>
          </a:bodyPr>
          <a:lstStyle/>
          <a:p>
            <a:pPr>
              <a:buNone/>
            </a:pPr>
            <a:r>
              <a:rPr lang="ru-RU" sz="1800" dirty="0" smtClean="0">
                <a:latin typeface="Times New Roman" pitchFamily="18" charset="0"/>
                <a:cs typeface="Times New Roman" pitchFamily="18" charset="0"/>
              </a:rPr>
              <a:t>1. Территория агрессии неограниченна</a:t>
            </a:r>
          </a:p>
          <a:p>
            <a:pPr>
              <a:buNone/>
            </a:pPr>
            <a:r>
              <a:rPr lang="ru-RU" sz="1800" dirty="0" smtClean="0">
                <a:latin typeface="Times New Roman" pitchFamily="18" charset="0"/>
                <a:cs typeface="Times New Roman" pitchFamily="18" charset="0"/>
              </a:rPr>
              <a:t>2. Аудитория неограниченна</a:t>
            </a:r>
          </a:p>
          <a:p>
            <a:pPr>
              <a:buNone/>
            </a:pPr>
            <a:r>
              <a:rPr lang="ru-RU" sz="1800" dirty="0" smtClean="0">
                <a:latin typeface="Times New Roman" pitchFamily="18" charset="0"/>
                <a:cs typeface="Times New Roman" pitchFamily="18" charset="0"/>
              </a:rPr>
              <a:t>3. Агрессором может быть, кто угодно.</a:t>
            </a:r>
          </a:p>
          <a:p>
            <a:pPr>
              <a:buNone/>
            </a:pPr>
            <a:r>
              <a:rPr lang="ru-RU" sz="1800" dirty="0" smtClean="0">
                <a:latin typeface="Times New Roman" pitchFamily="18" charset="0"/>
                <a:cs typeface="Times New Roman" pitchFamily="18" charset="0"/>
              </a:rPr>
              <a:t>Физические кондиции, навыки не дают</a:t>
            </a:r>
          </a:p>
          <a:p>
            <a:pPr>
              <a:buNone/>
            </a:pPr>
            <a:r>
              <a:rPr lang="ru-RU" sz="1800" dirty="0" smtClean="0">
                <a:latin typeface="Times New Roman" pitchFamily="18" charset="0"/>
                <a:cs typeface="Times New Roman" pitchFamily="18" charset="0"/>
              </a:rPr>
              <a:t>преимущества.</a:t>
            </a:r>
          </a:p>
          <a:p>
            <a:pPr>
              <a:buNone/>
            </a:pPr>
            <a:r>
              <a:rPr lang="ru-RU" sz="1800" dirty="0" smtClean="0">
                <a:latin typeface="Times New Roman" pitchFamily="18" charset="0"/>
                <a:cs typeface="Times New Roman" pitchFamily="18" charset="0"/>
              </a:rPr>
              <a:t>4. Трансформация жертва- агрессор,</a:t>
            </a:r>
          </a:p>
          <a:p>
            <a:pPr>
              <a:buNone/>
            </a:pPr>
            <a:r>
              <a:rPr lang="ru-RU" sz="1800" dirty="0" smtClean="0">
                <a:latin typeface="Times New Roman" pitchFamily="18" charset="0"/>
                <a:cs typeface="Times New Roman" pitchFamily="18" charset="0"/>
              </a:rPr>
              <a:t>часто</a:t>
            </a:r>
          </a:p>
          <a:p>
            <a:pPr>
              <a:buNone/>
            </a:pPr>
            <a:r>
              <a:rPr lang="ru-RU" sz="1800" dirty="0" smtClean="0">
                <a:latin typeface="Times New Roman" pitchFamily="18" charset="0"/>
                <a:cs typeface="Times New Roman" pitchFamily="18" charset="0"/>
              </a:rPr>
              <a:t>5. Следы найти трудно</a:t>
            </a:r>
          </a:p>
          <a:p>
            <a:pPr>
              <a:buNone/>
            </a:pPr>
            <a:r>
              <a:rPr lang="ru-RU" sz="1800" dirty="0" smtClean="0">
                <a:latin typeface="Times New Roman" pitchFamily="18" charset="0"/>
                <a:cs typeface="Times New Roman" pitchFamily="18" charset="0"/>
              </a:rPr>
              <a:t>(психологические изменения)</a:t>
            </a:r>
          </a:p>
          <a:p>
            <a:pPr>
              <a:buNone/>
            </a:pPr>
            <a:r>
              <a:rPr lang="ru-RU" sz="1800" dirty="0" smtClean="0">
                <a:latin typeface="Times New Roman" pitchFamily="18" charset="0"/>
                <a:cs typeface="Times New Roman" pitchFamily="18" charset="0"/>
              </a:rPr>
              <a:t>6. Не в курсе даже родители</a:t>
            </a:r>
          </a:p>
          <a:p>
            <a:pPr>
              <a:buNone/>
            </a:pPr>
            <a:r>
              <a:rPr lang="ru-RU" sz="1800" dirty="0" smtClean="0">
                <a:latin typeface="Times New Roman" pitchFamily="18" charset="0"/>
                <a:cs typeface="Times New Roman" pitchFamily="18" charset="0"/>
              </a:rPr>
              <a:t>7. У жертвы передышки нет (24/7)</a:t>
            </a:r>
          </a:p>
          <a:p>
            <a:pPr>
              <a:buNone/>
            </a:pPr>
            <a:r>
              <a:rPr lang="ru-RU" sz="1800" dirty="0" smtClean="0">
                <a:latin typeface="Times New Roman" pitchFamily="18" charset="0"/>
                <a:cs typeface="Times New Roman" pitchFamily="18" charset="0"/>
              </a:rPr>
              <a:t>8. Слава, популярность </a:t>
            </a:r>
            <a:r>
              <a:rPr lang="ru-RU" sz="1800" smtClean="0">
                <a:latin typeface="Times New Roman" pitchFamily="18" charset="0"/>
                <a:cs typeface="Times New Roman" pitchFamily="18" charset="0"/>
              </a:rPr>
              <a:t>(лайки,</a:t>
            </a:r>
          </a:p>
          <a:p>
            <a:pPr>
              <a:buNone/>
            </a:pPr>
            <a:r>
              <a:rPr lang="ru-RU" sz="1800" smtClean="0">
                <a:latin typeface="Times New Roman" pitchFamily="18" charset="0"/>
                <a:cs typeface="Times New Roman" pitchFamily="18" charset="0"/>
              </a:rPr>
              <a:t>репосты</a:t>
            </a:r>
            <a:r>
              <a:rPr lang="ru-RU" sz="1800" dirty="0" smtClean="0">
                <a:latin typeface="Times New Roman" pitchFamily="18" charset="0"/>
                <a:cs typeface="Times New Roman" pitchFamily="18" charset="0"/>
              </a:rPr>
              <a:t>)</a:t>
            </a:r>
          </a:p>
          <a:p>
            <a:pPr>
              <a:buNone/>
            </a:pPr>
            <a:r>
              <a:rPr lang="ru-RU" sz="1800" dirty="0" smtClean="0">
                <a:latin typeface="Times New Roman" pitchFamily="18" charset="0"/>
                <a:cs typeface="Times New Roman" pitchFamily="18" charset="0"/>
              </a:rPr>
              <a:t>9. Защиты нет</a:t>
            </a:r>
          </a:p>
          <a:p>
            <a:pPr>
              <a:buNone/>
            </a:pPr>
            <a:r>
              <a:rPr lang="ru-RU" sz="1800" dirty="0" smtClean="0">
                <a:latin typeface="Times New Roman" pitchFamily="18" charset="0"/>
                <a:cs typeface="Times New Roman" pitchFamily="18" charset="0"/>
              </a:rPr>
              <a:t>10. Чаще всего сексуальный контекст</a:t>
            </a:r>
          </a:p>
          <a:p>
            <a:pPr>
              <a:buNone/>
            </a:pPr>
            <a:endParaRPr lang="ru-RU" sz="2000" dirty="0">
              <a:latin typeface="Times New Roman" pitchFamily="18" charset="0"/>
              <a:cs typeface="Times New Roman" pitchFamily="18" charset="0"/>
            </a:endParaRPr>
          </a:p>
        </p:txBody>
      </p:sp>
      <p:pic>
        <p:nvPicPr>
          <p:cNvPr id="10"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329510" cy="868346"/>
          </a:xfrm>
          <a:solidFill>
            <a:srgbClr val="00B0F0"/>
          </a:solidFill>
        </p:spPr>
        <p:txBody>
          <a:bodyPr>
            <a:normAutofit/>
          </a:bodyPr>
          <a:lstStyle/>
          <a:p>
            <a:r>
              <a:rPr lang="ru-RU" sz="3600" b="1" dirty="0" smtClean="0">
                <a:solidFill>
                  <a:schemeClr val="bg1"/>
                </a:solidFill>
                <a:latin typeface="Times New Roman" pitchFamily="18" charset="0"/>
                <a:cs typeface="Times New Roman" pitchFamily="18" charset="0"/>
              </a:rPr>
              <a:t>Олег.Р,16 лет.</a:t>
            </a:r>
            <a:endParaRPr lang="ru-RU" sz="3600" b="1" dirty="0">
              <a:solidFill>
                <a:schemeClr val="bg1"/>
              </a:solidFill>
              <a:latin typeface="Times New Roman" pitchFamily="18" charset="0"/>
              <a:cs typeface="Times New Roman" pitchFamily="18" charset="0"/>
            </a:endParaRPr>
          </a:p>
        </p:txBody>
      </p:sp>
      <p:pic>
        <p:nvPicPr>
          <p:cNvPr id="3074" name="Picture 2" descr="E:\БУЛЛИНГ\Ф3.jpg"/>
          <p:cNvPicPr>
            <a:picLocks noGrp="1" noChangeAspect="1" noChangeArrowheads="1"/>
          </p:cNvPicPr>
          <p:nvPr>
            <p:ph idx="1"/>
          </p:nvPr>
        </p:nvPicPr>
        <p:blipFill>
          <a:blip r:embed="rId2" cstate="print"/>
          <a:srcRect/>
          <a:stretch>
            <a:fillRect/>
          </a:stretch>
        </p:blipFill>
        <p:spPr bwMode="auto">
          <a:xfrm>
            <a:off x="3000364" y="2573300"/>
            <a:ext cx="2857520" cy="3810027"/>
          </a:xfrm>
          <a:prstGeom prst="rect">
            <a:avLst/>
          </a:prstGeom>
          <a:noFill/>
        </p:spPr>
      </p:pic>
      <p:pic>
        <p:nvPicPr>
          <p:cNvPr id="3075" name="Picture 3" descr="E:\БУЛЛИНГ\Ф4.jpg"/>
          <p:cNvPicPr>
            <a:picLocks noChangeAspect="1" noChangeArrowheads="1"/>
          </p:cNvPicPr>
          <p:nvPr/>
        </p:nvPicPr>
        <p:blipFill>
          <a:blip r:embed="rId3" cstate="print"/>
          <a:srcRect/>
          <a:stretch>
            <a:fillRect/>
          </a:stretch>
        </p:blipFill>
        <p:spPr bwMode="auto">
          <a:xfrm>
            <a:off x="214282" y="1571612"/>
            <a:ext cx="2661065" cy="3548087"/>
          </a:xfrm>
          <a:prstGeom prst="rect">
            <a:avLst/>
          </a:prstGeom>
          <a:noFill/>
        </p:spPr>
      </p:pic>
      <p:pic>
        <p:nvPicPr>
          <p:cNvPr id="3076" name="Picture 4" descr="E:\БУЛЛИНГ\Ф5.jpg"/>
          <p:cNvPicPr>
            <a:picLocks noChangeAspect="1" noChangeArrowheads="1"/>
          </p:cNvPicPr>
          <p:nvPr/>
        </p:nvPicPr>
        <p:blipFill>
          <a:blip r:embed="rId4" cstate="print"/>
          <a:srcRect/>
          <a:stretch>
            <a:fillRect/>
          </a:stretch>
        </p:blipFill>
        <p:spPr bwMode="auto">
          <a:xfrm>
            <a:off x="6000760" y="1571612"/>
            <a:ext cx="2973535" cy="3964713"/>
          </a:xfrm>
          <a:prstGeom prst="rect">
            <a:avLst/>
          </a:prstGeom>
          <a:noFill/>
        </p:spPr>
      </p:pic>
      <p:pic>
        <p:nvPicPr>
          <p:cNvPr id="7" name="Рисунок 8"/>
          <p:cNvPicPr>
            <a:picLocks noChangeAspect="1"/>
          </p:cNvPicPr>
          <p:nvPr/>
        </p:nvPicPr>
        <p:blipFill>
          <a:blip r:embed="rId5" cstate="print"/>
          <a:srcRect/>
          <a:stretch>
            <a:fillRect/>
          </a:stretch>
        </p:blipFill>
        <p:spPr bwMode="auto">
          <a:xfrm>
            <a:off x="7956376" y="260649"/>
            <a:ext cx="971996" cy="934666"/>
          </a:xfrm>
          <a:prstGeom prst="rect">
            <a:avLst/>
          </a:prstGeom>
          <a:noFill/>
          <a:ln w="9525">
            <a:noFill/>
            <a:miter lim="800000"/>
            <a:headEnd/>
            <a:tailEnd/>
          </a:ln>
        </p:spPr>
      </p:pic>
      <p:cxnSp>
        <p:nvCxnSpPr>
          <p:cNvPr id="9" name="Прямая соединительная линия 8"/>
          <p:cNvCxnSpPr/>
          <p:nvPr/>
        </p:nvCxnSpPr>
        <p:spPr>
          <a:xfrm>
            <a:off x="500034" y="3571876"/>
            <a:ext cx="15001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3428992" y="3643314"/>
            <a:ext cx="2286016" cy="1428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3357554" y="3000372"/>
            <a:ext cx="1785950" cy="71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429388" y="2857496"/>
            <a:ext cx="135732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6286512" y="4643446"/>
            <a:ext cx="171451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6357950" y="4929198"/>
            <a:ext cx="2428892" cy="7143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0" y="0"/>
            <a:ext cx="7924800" cy="1066800"/>
          </a:xfrm>
          <a:solidFill>
            <a:srgbClr val="31A3D4"/>
          </a:solidFill>
          <a:ln w="12600" cap="sq">
            <a:solidFill>
              <a:srgbClr val="89A4A7"/>
            </a:solidFill>
          </a:ln>
        </p:spPr>
        <p:txBody>
          <a:bodyPr/>
          <a:lstStyle/>
          <a:p>
            <a:pPr algn="l">
              <a:buClr>
                <a:srgbClr val="000000"/>
              </a:buClr>
              <a:buFont typeface="Times New Roman" pitchFamily="18" charset="0"/>
              <a:buNone/>
            </a:pPr>
            <a:r>
              <a:rPr lang="ru-RU" altLang="ru-RU" sz="2400" b="1" smtClean="0">
                <a:latin typeface="Times New Roman" pitchFamily="18" charset="0"/>
              </a:rPr>
              <a:t>Современные тенденции</a:t>
            </a:r>
          </a:p>
        </p:txBody>
      </p:sp>
      <p:pic>
        <p:nvPicPr>
          <p:cNvPr id="25603" name="Рисунок 8"/>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25604" name="Picture 7" descr="thumb_85269_news_xl"/>
          <p:cNvPicPr>
            <a:picLocks noGrp="1" noChangeAspect="1" noChangeArrowheads="1"/>
          </p:cNvPicPr>
          <p:nvPr>
            <p:ph idx="1"/>
          </p:nvPr>
        </p:nvPicPr>
        <p:blipFill>
          <a:blip r:embed="rId3" cstate="print"/>
          <a:srcRect/>
          <a:stretch>
            <a:fillRect/>
          </a:stretch>
        </p:blipFill>
        <p:spPr>
          <a:xfrm>
            <a:off x="971600" y="1196752"/>
            <a:ext cx="7086600" cy="531495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228600" y="1143000"/>
            <a:ext cx="8763000" cy="5486400"/>
          </a:xfrm>
        </p:spPr>
        <p:txBody>
          <a:bodyPr>
            <a:normAutofit lnSpcReduction="10000"/>
          </a:bodyPr>
          <a:lstStyle/>
          <a:p>
            <a:pPr eaLnBrk="1" hangingPunct="1">
              <a:buFontTx/>
              <a:buNone/>
            </a:pPr>
            <a:r>
              <a:rPr lang="ru-RU" sz="1600" b="1" dirty="0" smtClean="0">
                <a:latin typeface="Times New Roman" pitchFamily="18" charset="0"/>
                <a:cs typeface="Times New Roman" pitchFamily="18" charset="0"/>
              </a:rPr>
              <a:t>Исключение </a:t>
            </a:r>
            <a:r>
              <a:rPr lang="ru-RU" sz="1600" dirty="0" smtClean="0">
                <a:latin typeface="Times New Roman" pitchFamily="18" charset="0"/>
                <a:cs typeface="Times New Roman" pitchFamily="18" charset="0"/>
              </a:rPr>
              <a:t>(бойкот) из социально значимых групп</a:t>
            </a:r>
          </a:p>
          <a:p>
            <a:pPr eaLnBrk="1" hangingPunct="1">
              <a:buFontTx/>
              <a:buNone/>
            </a:pPr>
            <a:r>
              <a:rPr lang="ru-RU" sz="1600" b="1" dirty="0" smtClean="0">
                <a:latin typeface="Times New Roman" pitchFamily="18" charset="0"/>
                <a:cs typeface="Times New Roman" pitchFamily="18" charset="0"/>
              </a:rPr>
              <a:t>Домогательство</a:t>
            </a:r>
            <a:r>
              <a:rPr lang="ru-RU" sz="1600" dirty="0" smtClean="0">
                <a:latin typeface="Times New Roman" pitchFamily="18" charset="0"/>
                <a:cs typeface="Times New Roman" pitchFamily="18" charset="0"/>
              </a:rPr>
              <a:t> – постоянная и умышленная травля при помощи оскорбительных или</a:t>
            </a:r>
          </a:p>
          <a:p>
            <a:pPr eaLnBrk="1" hangingPunct="1">
              <a:buFontTx/>
              <a:buNone/>
            </a:pPr>
            <a:r>
              <a:rPr lang="ru-RU" sz="1600" dirty="0" smtClean="0">
                <a:latin typeface="Times New Roman" pitchFamily="18" charset="0"/>
                <a:cs typeface="Times New Roman" pitchFamily="18" charset="0"/>
              </a:rPr>
              <a:t>угрожающих сообщений. Опасность в постоянном характере</a:t>
            </a:r>
          </a:p>
          <a:p>
            <a:pPr eaLnBrk="1" hangingPunct="1">
              <a:buFontTx/>
              <a:buNone/>
            </a:pPr>
            <a:r>
              <a:rPr lang="ru-RU" sz="1600" b="1" dirty="0" err="1" smtClean="0">
                <a:latin typeface="Times New Roman" pitchFamily="18" charset="0"/>
                <a:cs typeface="Times New Roman" pitchFamily="18" charset="0"/>
              </a:rPr>
              <a:t>Аутинг</a:t>
            </a:r>
            <a:r>
              <a:rPr lang="ru-RU" sz="1600" b="1" dirty="0" smtClean="0">
                <a:latin typeface="Times New Roman" pitchFamily="18" charset="0"/>
                <a:cs typeface="Times New Roman" pitchFamily="18" charset="0"/>
              </a:rPr>
              <a:t> и </a:t>
            </a:r>
            <a:r>
              <a:rPr lang="ru-RU" sz="1600" b="1" dirty="0" err="1" smtClean="0">
                <a:latin typeface="Times New Roman" pitchFamily="18" charset="0"/>
                <a:cs typeface="Times New Roman" pitchFamily="18" charset="0"/>
              </a:rPr>
              <a:t>диссинг</a:t>
            </a:r>
            <a:r>
              <a:rPr lang="ru-RU" sz="1600" dirty="0" smtClean="0">
                <a:latin typeface="Times New Roman" pitchFamily="18" charset="0"/>
                <a:cs typeface="Times New Roman" pitchFamily="18" charset="0"/>
              </a:rPr>
              <a:t> – публичная публикация личной информации без согласия ребенка. Часто</a:t>
            </a:r>
          </a:p>
          <a:p>
            <a:pPr eaLnBrk="1" hangingPunct="1">
              <a:buFontTx/>
              <a:buNone/>
            </a:pPr>
            <a:r>
              <a:rPr lang="ru-RU" sz="1600" dirty="0" smtClean="0">
                <a:latin typeface="Times New Roman" pitchFamily="18" charset="0"/>
                <a:cs typeface="Times New Roman" pitchFamily="18" charset="0"/>
              </a:rPr>
              <a:t>сексуального характера. </a:t>
            </a:r>
          </a:p>
          <a:p>
            <a:pPr eaLnBrk="1" hangingPunct="1">
              <a:buFontTx/>
              <a:buNone/>
            </a:pPr>
            <a:r>
              <a:rPr lang="ru-RU" sz="1600" b="1" dirty="0" err="1" smtClean="0">
                <a:latin typeface="Times New Roman" pitchFamily="18" charset="0"/>
                <a:cs typeface="Times New Roman" pitchFamily="18" charset="0"/>
              </a:rPr>
              <a:t>Киберсталкинг</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 представляет реальную угрозу, задачи произвести личный</a:t>
            </a:r>
          </a:p>
          <a:p>
            <a:pPr eaLnBrk="1" hangingPunct="1">
              <a:buFontTx/>
              <a:buNone/>
            </a:pPr>
            <a:r>
              <a:rPr lang="ru-RU" sz="1600" dirty="0" smtClean="0">
                <a:latin typeface="Times New Roman" pitchFamily="18" charset="0"/>
                <a:cs typeface="Times New Roman" pitchFamily="18" charset="0"/>
              </a:rPr>
              <a:t>контакт (</a:t>
            </a:r>
            <a:r>
              <a:rPr lang="ru-RU" sz="1600" dirty="0" err="1" smtClean="0">
                <a:latin typeface="Times New Roman" pitchFamily="18" charset="0"/>
                <a:cs typeface="Times New Roman" pitchFamily="18" charset="0"/>
              </a:rPr>
              <a:t>грумминг</a:t>
            </a:r>
            <a:r>
              <a:rPr lang="ru-RU" sz="1600" dirty="0" smtClean="0">
                <a:latin typeface="Times New Roman" pitchFamily="18" charset="0"/>
                <a:cs typeface="Times New Roman" pitchFamily="18" charset="0"/>
              </a:rPr>
              <a:t> – сексуальная эксплуатация).</a:t>
            </a:r>
          </a:p>
          <a:p>
            <a:pPr eaLnBrk="1" hangingPunct="1">
              <a:buFontTx/>
              <a:buNone/>
            </a:pPr>
            <a:r>
              <a:rPr lang="ru-RU" sz="1600" b="1" dirty="0" err="1" smtClean="0">
                <a:latin typeface="Times New Roman" pitchFamily="18" charset="0"/>
                <a:cs typeface="Times New Roman" pitchFamily="18" charset="0"/>
              </a:rPr>
              <a:t>Фрейпинг</a:t>
            </a:r>
            <a:r>
              <a:rPr lang="ru-RU" sz="1600" b="1" dirty="0" smtClean="0">
                <a:latin typeface="Times New Roman" pitchFamily="18" charset="0"/>
                <a:cs typeface="Times New Roman" pitchFamily="18" charset="0"/>
              </a:rPr>
              <a:t> и поддельные профили, обман, </a:t>
            </a:r>
            <a:r>
              <a:rPr lang="ru-RU" sz="1600" b="1" dirty="0" err="1" smtClean="0">
                <a:latin typeface="Times New Roman" pitchFamily="18" charset="0"/>
                <a:cs typeface="Times New Roman" pitchFamily="18" charset="0"/>
              </a:rPr>
              <a:t>кетфишинг</a:t>
            </a:r>
            <a:r>
              <a:rPr lang="ru-RU" sz="1600" dirty="0" smtClean="0">
                <a:latin typeface="Times New Roman" pitchFamily="18" charset="0"/>
                <a:cs typeface="Times New Roman" pitchFamily="18" charset="0"/>
              </a:rPr>
              <a:t> – кража профиля с</a:t>
            </a:r>
          </a:p>
          <a:p>
            <a:pPr eaLnBrk="1" hangingPunct="1">
              <a:buFontTx/>
              <a:buNone/>
            </a:pPr>
            <a:r>
              <a:rPr lang="ru-RU" sz="1600" dirty="0" smtClean="0">
                <a:latin typeface="Times New Roman" pitchFamily="18" charset="0"/>
                <a:cs typeface="Times New Roman" pitchFamily="18" charset="0"/>
              </a:rPr>
              <a:t>различными дальнейшими действиями.</a:t>
            </a:r>
          </a:p>
          <a:p>
            <a:pPr eaLnBrk="1" hangingPunct="1">
              <a:buFontTx/>
              <a:buNone/>
            </a:pPr>
            <a:r>
              <a:rPr lang="ru-RU" sz="1600" b="1" dirty="0" err="1" smtClean="0">
                <a:latin typeface="Times New Roman" pitchFamily="18" charset="0"/>
                <a:cs typeface="Times New Roman" pitchFamily="18" charset="0"/>
              </a:rPr>
              <a:t>Троллинг</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 намеренная провокация при помощи оскорблений или некорректной</a:t>
            </a:r>
          </a:p>
          <a:p>
            <a:pPr eaLnBrk="1" hangingPunct="1">
              <a:buFontTx/>
              <a:buNone/>
            </a:pPr>
            <a:r>
              <a:rPr lang="ru-RU" sz="1600" dirty="0" smtClean="0">
                <a:latin typeface="Times New Roman" pitchFamily="18" charset="0"/>
                <a:cs typeface="Times New Roman" pitchFamily="18" charset="0"/>
              </a:rPr>
              <a:t>лексики на </a:t>
            </a:r>
            <a:r>
              <a:rPr lang="ru-RU" sz="1600" dirty="0" err="1" smtClean="0">
                <a:latin typeface="Times New Roman" pitchFamily="18" charset="0"/>
                <a:cs typeface="Times New Roman" pitchFamily="18" charset="0"/>
              </a:rPr>
              <a:t>интернет-форумах</a:t>
            </a:r>
            <a:r>
              <a:rPr lang="ru-RU" sz="1600" dirty="0" smtClean="0">
                <a:latin typeface="Times New Roman" pitchFamily="18" charset="0"/>
                <a:cs typeface="Times New Roman" pitchFamily="18" charset="0"/>
              </a:rPr>
              <a:t> и в социальных сетях. </a:t>
            </a:r>
          </a:p>
          <a:p>
            <a:pPr>
              <a:buNone/>
            </a:pPr>
            <a:r>
              <a:rPr lang="ru-RU" sz="1600" b="1" dirty="0" err="1" smtClean="0">
                <a:latin typeface="Times New Roman" pitchFamily="18" charset="0"/>
                <a:cs typeface="Times New Roman" pitchFamily="18" charset="0"/>
              </a:rPr>
              <a:t>Грифинг</a:t>
            </a:r>
            <a:r>
              <a:rPr lang="ru-RU" sz="1600" b="1" dirty="0" smtClean="0">
                <a:latin typeface="Times New Roman" pitchFamily="18" charset="0"/>
                <a:cs typeface="Times New Roman" pitchFamily="18" charset="0"/>
              </a:rPr>
              <a:t> - </a:t>
            </a:r>
            <a:r>
              <a:rPr lang="ru-RU" sz="1600" dirty="0" smtClean="0">
                <a:latin typeface="Times New Roman" pitchFamily="18" charset="0"/>
                <a:cs typeface="Times New Roman" pitchFamily="18" charset="0"/>
              </a:rPr>
              <a:t> процесс </a:t>
            </a:r>
            <a:r>
              <a:rPr lang="ru-RU" sz="1600" dirty="0" err="1" smtClean="0">
                <a:latin typeface="Times New Roman" pitchFamily="18" charset="0"/>
                <a:cs typeface="Times New Roman" pitchFamily="18" charset="0"/>
              </a:rPr>
              <a:t>троллинга</a:t>
            </a:r>
            <a:r>
              <a:rPr lang="ru-RU" sz="1600" dirty="0" smtClean="0">
                <a:latin typeface="Times New Roman" pitchFamily="18" charset="0"/>
                <a:cs typeface="Times New Roman" pitchFamily="18" charset="0"/>
              </a:rPr>
              <a:t> и раздражения людей в компьютерных играх используя</a:t>
            </a:r>
          </a:p>
          <a:p>
            <a:pPr>
              <a:buNone/>
            </a:pPr>
            <a:r>
              <a:rPr lang="ru-RU" sz="1600" dirty="0" smtClean="0">
                <a:latin typeface="Times New Roman" pitchFamily="18" charset="0"/>
                <a:cs typeface="Times New Roman" pitchFamily="18" charset="0"/>
              </a:rPr>
              <a:t>разрушение, строительство и социальную инженерию</a:t>
            </a:r>
            <a:endParaRPr lang="ru-RU" sz="1600" b="1" dirty="0" smtClean="0">
              <a:latin typeface="Times New Roman" pitchFamily="18" charset="0"/>
              <a:cs typeface="Times New Roman" pitchFamily="18" charset="0"/>
            </a:endParaRPr>
          </a:p>
          <a:p>
            <a:pPr eaLnBrk="1" hangingPunct="1">
              <a:buFontTx/>
              <a:buNone/>
            </a:pPr>
            <a:r>
              <a:rPr lang="ru-RU" sz="1600" b="1" dirty="0" err="1" smtClean="0">
                <a:latin typeface="Times New Roman" pitchFamily="18" charset="0"/>
                <a:cs typeface="Times New Roman" pitchFamily="18" charset="0"/>
              </a:rPr>
              <a:t>Хейтинг</a:t>
            </a:r>
            <a:r>
              <a:rPr lang="ru-RU" sz="1600" dirty="0" smtClean="0">
                <a:latin typeface="Times New Roman" pitchFamily="18" charset="0"/>
                <a:cs typeface="Times New Roman" pitchFamily="18" charset="0"/>
              </a:rPr>
              <a:t> - негативные комментарии и сообщения, иррациональная критика в адрес</a:t>
            </a:r>
          </a:p>
          <a:p>
            <a:pPr eaLnBrk="1" hangingPunct="1">
              <a:buFontTx/>
              <a:buNone/>
            </a:pPr>
            <a:r>
              <a:rPr lang="ru-RU" sz="1600" dirty="0" smtClean="0">
                <a:latin typeface="Times New Roman" pitchFamily="18" charset="0"/>
                <a:cs typeface="Times New Roman" pitchFamily="18" charset="0"/>
              </a:rPr>
              <a:t>конкретного человека или явления, часто без обоснования своей позиции.</a:t>
            </a:r>
          </a:p>
          <a:p>
            <a:pPr eaLnBrk="1" hangingPunct="1">
              <a:buFontTx/>
              <a:buNone/>
            </a:pPr>
            <a:r>
              <a:rPr lang="ru-RU" sz="1600" b="1" dirty="0" err="1" smtClean="0">
                <a:latin typeface="Times New Roman" pitchFamily="18" charset="0"/>
                <a:cs typeface="Times New Roman" pitchFamily="18" charset="0"/>
              </a:rPr>
              <a:t>Флэйминг</a:t>
            </a:r>
            <a:r>
              <a:rPr lang="ru-RU" sz="1600" dirty="0" smtClean="0">
                <a:latin typeface="Times New Roman" pitchFamily="18" charset="0"/>
                <a:cs typeface="Times New Roman" pitchFamily="18" charset="0"/>
              </a:rPr>
              <a:t>  — это вспышка оскорблений, публичный эмоциональный обмен репликами,</a:t>
            </a:r>
          </a:p>
          <a:p>
            <a:pPr eaLnBrk="1" hangingPunct="1">
              <a:buFontTx/>
              <a:buNone/>
            </a:pPr>
            <a:r>
              <a:rPr lang="ru-RU" sz="1600" dirty="0" smtClean="0">
                <a:latin typeface="Times New Roman" pitchFamily="18" charset="0"/>
                <a:cs typeface="Times New Roman" pitchFamily="18" charset="0"/>
              </a:rPr>
              <a:t>часто разгорается в чатах и комментариях в социальных сетях. Так как это происходит публично,</a:t>
            </a:r>
          </a:p>
          <a:p>
            <a:pPr eaLnBrk="1" hangingPunct="1">
              <a:buFontTx/>
              <a:buNone/>
            </a:pPr>
            <a:r>
              <a:rPr lang="ru-RU" sz="1600" dirty="0" smtClean="0">
                <a:latin typeface="Times New Roman" pitchFamily="18" charset="0"/>
                <a:cs typeface="Times New Roman" pitchFamily="18" charset="0"/>
              </a:rPr>
              <a:t>большое количество людей могут спонтанно подключаться к оскорблениям одной из сторон</a:t>
            </a:r>
          </a:p>
          <a:p>
            <a:pPr eaLnBrk="1" hangingPunct="1">
              <a:buFontTx/>
              <a:buNone/>
            </a:pPr>
            <a:r>
              <a:rPr lang="ru-RU" sz="1600" dirty="0" smtClean="0">
                <a:latin typeface="Times New Roman" pitchFamily="18" charset="0"/>
                <a:cs typeface="Times New Roman" pitchFamily="18" charset="0"/>
              </a:rPr>
              <a:t>конфликта.</a:t>
            </a:r>
          </a:p>
        </p:txBody>
      </p:sp>
      <p:sp>
        <p:nvSpPr>
          <p:cNvPr id="27651" name="Rectangle 3"/>
          <p:cNvSpPr>
            <a:spLocks noGrp="1" noChangeArrowheads="1"/>
          </p:cNvSpPr>
          <p:nvPr>
            <p:ph type="title" idx="4294967295"/>
          </p:nvPr>
        </p:nvSpPr>
        <p:spPr>
          <a:xfrm>
            <a:off x="0" y="0"/>
            <a:ext cx="79248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Классификация</a:t>
            </a:r>
          </a:p>
        </p:txBody>
      </p:sp>
      <p:pic>
        <p:nvPicPr>
          <p:cNvPr id="27652"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sz="quarter"/>
          </p:nvPr>
        </p:nvSpPr>
        <p:spPr>
          <a:xfrm>
            <a:off x="0" y="0"/>
            <a:ext cx="7884368" cy="1124744"/>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Исключение (виртуальный бойкот)</a:t>
            </a:r>
          </a:p>
        </p:txBody>
      </p:sp>
      <p:pic>
        <p:nvPicPr>
          <p:cNvPr id="10"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11" name="Содержимое 6" descr="ч.jpg"/>
          <p:cNvPicPr>
            <a:picLocks noGrp="1" noChangeAspect="1"/>
          </p:cNvPicPr>
          <p:nvPr>
            <p:ph sz="quarter" idx="1"/>
          </p:nvPr>
        </p:nvPicPr>
        <p:blipFill>
          <a:blip r:embed="rId3" cstate="print"/>
          <a:srcRect/>
          <a:stretch>
            <a:fillRect/>
          </a:stretch>
        </p:blipFill>
        <p:spPr>
          <a:xfrm>
            <a:off x="107504" y="1556792"/>
            <a:ext cx="2225477" cy="3528392"/>
          </a:xfrm>
        </p:spPr>
      </p:pic>
      <p:pic>
        <p:nvPicPr>
          <p:cNvPr id="12" name="Содержимое 7" descr="чч.jpg"/>
          <p:cNvPicPr>
            <a:picLocks noGrp="1" noChangeAspect="1"/>
          </p:cNvPicPr>
          <p:nvPr>
            <p:ph sz="quarter" idx="3"/>
          </p:nvPr>
        </p:nvPicPr>
        <p:blipFill>
          <a:blip r:embed="rId4" cstate="print"/>
          <a:srcRect/>
          <a:stretch>
            <a:fillRect/>
          </a:stretch>
        </p:blipFill>
        <p:spPr>
          <a:xfrm>
            <a:off x="2483768" y="1556792"/>
            <a:ext cx="2663310" cy="3240360"/>
          </a:xfrm>
        </p:spPr>
      </p:pic>
      <p:pic>
        <p:nvPicPr>
          <p:cNvPr id="35842" name="Picture 2" descr="C:\Users\Врач\Desktop\осетия\ффффя.PNG"/>
          <p:cNvPicPr>
            <a:picLocks noGrp="1" noChangeAspect="1" noChangeArrowheads="1"/>
          </p:cNvPicPr>
          <p:nvPr>
            <p:ph sz="quarter" idx="2"/>
          </p:nvPr>
        </p:nvPicPr>
        <p:blipFill>
          <a:blip r:embed="rId5" cstate="print"/>
          <a:srcRect/>
          <a:stretch>
            <a:fillRect/>
          </a:stretch>
        </p:blipFill>
        <p:spPr bwMode="auto">
          <a:xfrm>
            <a:off x="5436096" y="1196752"/>
            <a:ext cx="3193618" cy="2304256"/>
          </a:xfrm>
          <a:prstGeom prst="rect">
            <a:avLst/>
          </a:prstGeom>
          <a:noFill/>
        </p:spPr>
      </p:pic>
      <p:pic>
        <p:nvPicPr>
          <p:cNvPr id="35843" name="Picture 3" descr="C:\Users\Врач\Desktop\осетия\ффффяыч.PNG"/>
          <p:cNvPicPr>
            <a:picLocks noGrp="1" noChangeAspect="1" noChangeArrowheads="1"/>
          </p:cNvPicPr>
          <p:nvPr>
            <p:ph sz="quarter" idx="4"/>
          </p:nvPr>
        </p:nvPicPr>
        <p:blipFill>
          <a:blip r:embed="rId6" cstate="print"/>
          <a:srcRect/>
          <a:stretch>
            <a:fillRect/>
          </a:stretch>
        </p:blipFill>
        <p:spPr bwMode="auto">
          <a:xfrm>
            <a:off x="5508104" y="3933056"/>
            <a:ext cx="3283865" cy="237626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61bfb22c4ed14adddcc0f8c8fcf98d48-3.jpeg"/>
          <p:cNvPicPr>
            <a:picLocks noGrp="1" noChangeAspect="1"/>
          </p:cNvPicPr>
          <p:nvPr>
            <p:ph sz="quarter" idx="1"/>
          </p:nvPr>
        </p:nvPicPr>
        <p:blipFill>
          <a:blip r:embed="rId2" cstate="print"/>
          <a:stretch>
            <a:fillRect/>
          </a:stretch>
        </p:blipFill>
        <p:spPr>
          <a:xfrm>
            <a:off x="395536" y="1196752"/>
            <a:ext cx="3960440" cy="2595258"/>
          </a:xfrm>
        </p:spPr>
      </p:pic>
      <p:pic>
        <p:nvPicPr>
          <p:cNvPr id="10" name="Содержимое 9" descr="1266637433474376_738a.jpg"/>
          <p:cNvPicPr>
            <a:picLocks noGrp="1" noChangeAspect="1"/>
          </p:cNvPicPr>
          <p:nvPr>
            <p:ph sz="quarter" idx="2"/>
          </p:nvPr>
        </p:nvPicPr>
        <p:blipFill>
          <a:blip r:embed="rId3" cstate="print"/>
          <a:stretch>
            <a:fillRect/>
          </a:stretch>
        </p:blipFill>
        <p:spPr>
          <a:xfrm>
            <a:off x="4788024" y="1268759"/>
            <a:ext cx="3744416" cy="2503231"/>
          </a:xfrm>
        </p:spPr>
      </p:pic>
      <p:pic>
        <p:nvPicPr>
          <p:cNvPr id="11" name="Содержимое 10" descr="original.jpg"/>
          <p:cNvPicPr>
            <a:picLocks noGrp="1" noChangeAspect="1"/>
          </p:cNvPicPr>
          <p:nvPr>
            <p:ph sz="quarter" idx="3"/>
          </p:nvPr>
        </p:nvPicPr>
        <p:blipFill>
          <a:blip r:embed="rId4" cstate="print"/>
          <a:stretch>
            <a:fillRect/>
          </a:stretch>
        </p:blipFill>
        <p:spPr>
          <a:xfrm>
            <a:off x="467544" y="3933056"/>
            <a:ext cx="3888432" cy="2602868"/>
          </a:xfrm>
        </p:spPr>
      </p:pic>
      <p:pic>
        <p:nvPicPr>
          <p:cNvPr id="12" name="Содержимое 11" descr="c853b30479d61c6c5a096c2bcfab6318a2a275b3r1-2048-1280v2_uhq.jpg"/>
          <p:cNvPicPr>
            <a:picLocks noGrp="1" noChangeAspect="1"/>
          </p:cNvPicPr>
          <p:nvPr>
            <p:ph sz="quarter" idx="4"/>
          </p:nvPr>
        </p:nvPicPr>
        <p:blipFill>
          <a:blip r:embed="rId5" cstate="print"/>
          <a:stretch>
            <a:fillRect/>
          </a:stretch>
        </p:blipFill>
        <p:spPr>
          <a:xfrm>
            <a:off x="4788024" y="3933056"/>
            <a:ext cx="4147661" cy="2592288"/>
          </a:xfrm>
        </p:spPr>
      </p:pic>
      <p:sp>
        <p:nvSpPr>
          <p:cNvPr id="7" name="Rectangle 3"/>
          <p:cNvSpPr>
            <a:spLocks noGrp="1" noChangeArrowheads="1"/>
          </p:cNvSpPr>
          <p:nvPr>
            <p:ph type="title" sz="quarter"/>
          </p:nvPr>
        </p:nvSpPr>
        <p:spPr>
          <a:xfrm>
            <a:off x="0" y="0"/>
            <a:ext cx="7956376" cy="1124744"/>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Исключение (виртуальный бойкот).</a:t>
            </a:r>
            <a:r>
              <a:rPr lang="ru-RU" altLang="ru-RU" sz="2400" b="1" dirty="0" smtClean="0">
                <a:solidFill>
                  <a:srgbClr val="C00000"/>
                </a:solidFill>
                <a:latin typeface="Times New Roman" pitchFamily="18" charset="0"/>
              </a:rPr>
              <a:t> </a:t>
            </a:r>
            <a:r>
              <a:rPr lang="ru-RU" altLang="ru-RU" sz="2400" b="1" dirty="0" smtClean="0">
                <a:solidFill>
                  <a:schemeClr val="bg1"/>
                </a:solidFill>
                <a:latin typeface="Times New Roman" pitchFamily="18" charset="0"/>
              </a:rPr>
              <a:t>Ребенок все равно не уйдет из интернета </a:t>
            </a:r>
            <a:r>
              <a:rPr lang="ru-RU" altLang="ru-RU" sz="2400" b="1" dirty="0" smtClean="0">
                <a:solidFill>
                  <a:srgbClr val="C00000"/>
                </a:solidFill>
                <a:latin typeface="Times New Roman" pitchFamily="18" charset="0"/>
              </a:rPr>
              <a:t>!</a:t>
            </a:r>
          </a:p>
        </p:txBody>
      </p:sp>
      <p:pic>
        <p:nvPicPr>
          <p:cNvPr id="8" name="Рисунок 1"/>
          <p:cNvPicPr>
            <a:picLocks noChangeAspect="1"/>
          </p:cNvPicPr>
          <p:nvPr/>
        </p:nvPicPr>
        <p:blipFill>
          <a:blip r:embed="rId6"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Домогательство, </a:t>
            </a:r>
            <a:r>
              <a:rPr lang="ru-RU" altLang="ru-RU" sz="2400" b="1" dirty="0" err="1" smtClean="0">
                <a:latin typeface="Times New Roman" pitchFamily="18" charset="0"/>
              </a:rPr>
              <a:t>грумминг</a:t>
            </a:r>
            <a:r>
              <a:rPr lang="ru-RU" altLang="ru-RU" sz="2400" b="1" dirty="0" smtClean="0">
                <a:latin typeface="Times New Roman" pitchFamily="18" charset="0"/>
              </a:rPr>
              <a:t>, </a:t>
            </a:r>
            <a:r>
              <a:rPr lang="ru-RU" altLang="ru-RU" sz="2400" b="1" dirty="0" err="1" smtClean="0">
                <a:latin typeface="Times New Roman" pitchFamily="18" charset="0"/>
              </a:rPr>
              <a:t>секстинг</a:t>
            </a:r>
            <a:r>
              <a:rPr lang="ru-RU" altLang="ru-RU" sz="2400" b="1" dirty="0" smtClean="0">
                <a:latin typeface="Times New Roman" pitchFamily="18" charset="0"/>
              </a:rPr>
              <a:t>, </a:t>
            </a:r>
            <a:r>
              <a:rPr lang="ru-RU" altLang="ru-RU" sz="2400" b="1" dirty="0" err="1" smtClean="0">
                <a:latin typeface="Times New Roman" pitchFamily="18" charset="0"/>
              </a:rPr>
              <a:t>диссинг</a:t>
            </a:r>
            <a:r>
              <a:rPr lang="ru-RU" altLang="ru-RU" sz="2400" b="1" dirty="0" smtClean="0">
                <a:latin typeface="Times New Roman" pitchFamily="18" charset="0"/>
              </a:rPr>
              <a:t> </a:t>
            </a:r>
          </a:p>
        </p:txBody>
      </p:sp>
      <p:pic>
        <p:nvPicPr>
          <p:cNvPr id="8"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11" name="Picture 12" descr="89"/>
          <p:cNvPicPr>
            <a:picLocks noGrp="1" noChangeAspect="1" noChangeArrowheads="1"/>
          </p:cNvPicPr>
          <p:nvPr>
            <p:ph sz="half" idx="1"/>
          </p:nvPr>
        </p:nvPicPr>
        <p:blipFill>
          <a:blip r:embed="rId3" cstate="print"/>
          <a:srcRect/>
          <a:stretch>
            <a:fillRect/>
          </a:stretch>
        </p:blipFill>
        <p:spPr>
          <a:xfrm>
            <a:off x="467544" y="1124744"/>
            <a:ext cx="3312368" cy="5325504"/>
          </a:xfrm>
          <a:noFill/>
        </p:spPr>
      </p:pic>
      <p:pic>
        <p:nvPicPr>
          <p:cNvPr id="12" name="Picture 14" descr="11"/>
          <p:cNvPicPr>
            <a:picLocks noGrp="1" noChangeAspect="1" noChangeArrowheads="1"/>
          </p:cNvPicPr>
          <p:nvPr>
            <p:ph sz="half" idx="2"/>
          </p:nvPr>
        </p:nvPicPr>
        <p:blipFill>
          <a:blip r:embed="rId4" cstate="print"/>
          <a:srcRect/>
          <a:stretch>
            <a:fillRect/>
          </a:stretch>
        </p:blipFill>
        <p:spPr>
          <a:xfrm>
            <a:off x="4932039" y="1124744"/>
            <a:ext cx="3723163" cy="5544616"/>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endParaRPr lang="ru-RU"/>
          </a:p>
        </p:txBody>
      </p:sp>
      <p:pic>
        <p:nvPicPr>
          <p:cNvPr id="34818" name="Picture 2" descr="C:\Users\Врач\Desktop\осетия\ф.PNG"/>
          <p:cNvPicPr>
            <a:picLocks noGrp="1" noChangeAspect="1" noChangeArrowheads="1"/>
          </p:cNvPicPr>
          <p:nvPr>
            <p:ph sz="quarter" idx="1"/>
          </p:nvPr>
        </p:nvPicPr>
        <p:blipFill>
          <a:blip r:embed="rId2" cstate="print"/>
          <a:srcRect/>
          <a:stretch>
            <a:fillRect/>
          </a:stretch>
        </p:blipFill>
        <p:spPr bwMode="auto">
          <a:xfrm>
            <a:off x="0" y="116632"/>
            <a:ext cx="4532225" cy="2808312"/>
          </a:xfrm>
          <a:prstGeom prst="rect">
            <a:avLst/>
          </a:prstGeom>
          <a:noFill/>
        </p:spPr>
      </p:pic>
      <p:pic>
        <p:nvPicPr>
          <p:cNvPr id="34819" name="Picture 3" descr="C:\Users\Врач\Desktop\осетия\ффф.PNG"/>
          <p:cNvPicPr>
            <a:picLocks noGrp="1" noChangeAspect="1" noChangeArrowheads="1"/>
          </p:cNvPicPr>
          <p:nvPr>
            <p:ph sz="quarter" idx="2"/>
          </p:nvPr>
        </p:nvPicPr>
        <p:blipFill>
          <a:blip r:embed="rId3" cstate="print"/>
          <a:srcRect/>
          <a:stretch>
            <a:fillRect/>
          </a:stretch>
        </p:blipFill>
        <p:spPr bwMode="auto">
          <a:xfrm>
            <a:off x="179512" y="2924944"/>
            <a:ext cx="3018796" cy="3672408"/>
          </a:xfrm>
          <a:prstGeom prst="rect">
            <a:avLst/>
          </a:prstGeom>
          <a:noFill/>
        </p:spPr>
      </p:pic>
      <p:pic>
        <p:nvPicPr>
          <p:cNvPr id="34820" name="Picture 4" descr="C:\Users\Врач\Desktop\осетия\фы.PNG"/>
          <p:cNvPicPr>
            <a:picLocks noGrp="1" noChangeAspect="1" noChangeArrowheads="1"/>
          </p:cNvPicPr>
          <p:nvPr>
            <p:ph sz="quarter" idx="3"/>
          </p:nvPr>
        </p:nvPicPr>
        <p:blipFill>
          <a:blip r:embed="rId4" cstate="print"/>
          <a:srcRect/>
          <a:stretch>
            <a:fillRect/>
          </a:stretch>
        </p:blipFill>
        <p:spPr bwMode="auto">
          <a:xfrm>
            <a:off x="2483768" y="2924944"/>
            <a:ext cx="3384376" cy="3687454"/>
          </a:xfrm>
          <a:prstGeom prst="rect">
            <a:avLst/>
          </a:prstGeom>
          <a:noFill/>
        </p:spPr>
      </p:pic>
      <p:pic>
        <p:nvPicPr>
          <p:cNvPr id="34821" name="Picture 5" descr="C:\Users\Врач\Desktop\осетия\фф.PNG"/>
          <p:cNvPicPr>
            <a:picLocks noGrp="1" noChangeAspect="1" noChangeArrowheads="1"/>
          </p:cNvPicPr>
          <p:nvPr>
            <p:ph sz="quarter" idx="4"/>
          </p:nvPr>
        </p:nvPicPr>
        <p:blipFill>
          <a:blip r:embed="rId5" cstate="print"/>
          <a:srcRect/>
          <a:stretch>
            <a:fillRect/>
          </a:stretch>
        </p:blipFill>
        <p:spPr bwMode="auto">
          <a:xfrm>
            <a:off x="4716016" y="116632"/>
            <a:ext cx="4154073" cy="2592288"/>
          </a:xfrm>
          <a:prstGeom prst="rect">
            <a:avLst/>
          </a:prstGeom>
          <a:noFill/>
        </p:spPr>
      </p:pic>
      <p:pic>
        <p:nvPicPr>
          <p:cNvPr id="34822" name="Picture 6" descr="C:\Users\Врач\Desktop\осетия\фя.PNG"/>
          <p:cNvPicPr>
            <a:picLocks noChangeAspect="1" noChangeArrowheads="1"/>
          </p:cNvPicPr>
          <p:nvPr/>
        </p:nvPicPr>
        <p:blipFill>
          <a:blip r:embed="rId6" cstate="print"/>
          <a:srcRect/>
          <a:stretch>
            <a:fillRect/>
          </a:stretch>
        </p:blipFill>
        <p:spPr bwMode="auto">
          <a:xfrm>
            <a:off x="4499992" y="1484784"/>
            <a:ext cx="4489399" cy="51845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sz="quarter"/>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Современные интернет юристы</a:t>
            </a:r>
          </a:p>
        </p:txBody>
      </p:sp>
      <p:pic>
        <p:nvPicPr>
          <p:cNvPr id="24" name="Содержимое 23" descr="slide-10.jpg"/>
          <p:cNvPicPr>
            <a:picLocks noGrp="1" noChangeAspect="1"/>
          </p:cNvPicPr>
          <p:nvPr>
            <p:ph sz="quarter" idx="2"/>
          </p:nvPr>
        </p:nvPicPr>
        <p:blipFill>
          <a:blip r:embed="rId2" cstate="print"/>
          <a:stretch>
            <a:fillRect/>
          </a:stretch>
        </p:blipFill>
        <p:spPr>
          <a:xfrm>
            <a:off x="5508104" y="1340768"/>
            <a:ext cx="3268619" cy="2448272"/>
          </a:xfrm>
        </p:spPr>
      </p:pic>
      <p:sp>
        <p:nvSpPr>
          <p:cNvPr id="21" name="Содержимое 20"/>
          <p:cNvSpPr>
            <a:spLocks noGrp="1"/>
          </p:cNvSpPr>
          <p:nvPr>
            <p:ph sz="quarter" idx="3"/>
          </p:nvPr>
        </p:nvSpPr>
        <p:spPr/>
        <p:txBody>
          <a:bodyPr/>
          <a:lstStyle/>
          <a:p>
            <a:endParaRPr lang="ru-RU"/>
          </a:p>
        </p:txBody>
      </p:sp>
      <p:pic>
        <p:nvPicPr>
          <p:cNvPr id="25" name="Содержимое 24" descr="3613c95a63271e3b3b7b2e4bc6c9d870.jpg"/>
          <p:cNvPicPr>
            <a:picLocks noGrp="1" noChangeAspect="1"/>
          </p:cNvPicPr>
          <p:nvPr>
            <p:ph sz="quarter" idx="4"/>
          </p:nvPr>
        </p:nvPicPr>
        <p:blipFill>
          <a:blip r:embed="rId3" cstate="print"/>
          <a:stretch>
            <a:fillRect/>
          </a:stretch>
        </p:blipFill>
        <p:spPr>
          <a:xfrm>
            <a:off x="5436096" y="4149080"/>
            <a:ext cx="3456384" cy="2592288"/>
          </a:xfrm>
        </p:spPr>
      </p:pic>
      <p:pic>
        <p:nvPicPr>
          <p:cNvPr id="8" name="Рисунок 1"/>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pic>
        <p:nvPicPr>
          <p:cNvPr id="36870" name="Picture 6" descr="C:\Users\Врач\Desktop\осетия\фй.PNG"/>
          <p:cNvPicPr>
            <a:picLocks noGrp="1" noChangeAspect="1" noChangeArrowheads="1"/>
          </p:cNvPicPr>
          <p:nvPr>
            <p:ph sz="quarter" idx="1"/>
          </p:nvPr>
        </p:nvPicPr>
        <p:blipFill>
          <a:blip r:embed="rId5" cstate="print"/>
          <a:srcRect/>
          <a:stretch>
            <a:fillRect/>
          </a:stretch>
        </p:blipFill>
        <p:spPr bwMode="auto">
          <a:xfrm>
            <a:off x="251520" y="1700808"/>
            <a:ext cx="4757749" cy="388843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Родительский </a:t>
            </a:r>
            <a:r>
              <a:rPr lang="ru-RU" altLang="ru-RU" sz="2400" b="1" dirty="0" err="1" smtClean="0">
                <a:latin typeface="Times New Roman" pitchFamily="18" charset="0"/>
              </a:rPr>
              <a:t>аутинг</a:t>
            </a:r>
            <a:endParaRPr lang="ru-RU" altLang="ru-RU" sz="2400" b="1" dirty="0" smtClean="0">
              <a:latin typeface="Times New Roman" pitchFamily="18" charset="0"/>
            </a:endParaRPr>
          </a:p>
        </p:txBody>
      </p:sp>
      <p:pic>
        <p:nvPicPr>
          <p:cNvPr id="8"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
        <p:nvSpPr>
          <p:cNvPr id="14" name="Содержимое 13"/>
          <p:cNvSpPr>
            <a:spLocks noGrp="1"/>
          </p:cNvSpPr>
          <p:nvPr>
            <p:ph sz="half" idx="2"/>
          </p:nvPr>
        </p:nvSpPr>
        <p:spPr>
          <a:xfrm>
            <a:off x="4648200" y="1196752"/>
            <a:ext cx="4038600" cy="5472608"/>
          </a:xfrm>
        </p:spPr>
        <p:txBody>
          <a:bodyPr>
            <a:normAutofit fontScale="40000" lnSpcReduction="20000"/>
          </a:bodyPr>
          <a:lstStyle/>
          <a:p>
            <a:pPr>
              <a:buNone/>
            </a:pPr>
            <a:r>
              <a:rPr lang="ru-RU" dirty="0" smtClean="0"/>
              <a:t>           -</a:t>
            </a:r>
            <a:r>
              <a:rPr lang="ru-RU" sz="3500" dirty="0" smtClean="0">
                <a:latin typeface="Times New Roman" pitchFamily="18" charset="0"/>
                <a:cs typeface="Times New Roman" pitchFamily="18" charset="0"/>
              </a:rPr>
              <a:t>с появлением </a:t>
            </a:r>
            <a:r>
              <a:rPr lang="ru-RU" sz="3500" dirty="0" err="1" smtClean="0">
                <a:latin typeface="Times New Roman" pitchFamily="18" charset="0"/>
                <a:cs typeface="Times New Roman" pitchFamily="18" charset="0"/>
              </a:rPr>
              <a:t>соцсетей</a:t>
            </a:r>
            <a:r>
              <a:rPr lang="ru-RU" sz="3500" dirty="0" smtClean="0">
                <a:latin typeface="Times New Roman" pitchFamily="18" charset="0"/>
                <a:cs typeface="Times New Roman" pitchFamily="18" charset="0"/>
              </a:rPr>
              <a:t> родителей всего мира захлестнула эпидемия, уже получившая название «</a:t>
            </a:r>
            <a:r>
              <a:rPr lang="ru-RU" sz="3500" dirty="0" err="1" smtClean="0">
                <a:latin typeface="Times New Roman" pitchFamily="18" charset="0"/>
                <a:cs typeface="Times New Roman" pitchFamily="18" charset="0"/>
              </a:rPr>
              <a:t>sharenting</a:t>
            </a:r>
            <a:r>
              <a:rPr lang="ru-RU" sz="3500" dirty="0" smtClean="0">
                <a:latin typeface="Times New Roman" pitchFamily="18" charset="0"/>
                <a:cs typeface="Times New Roman" pitchFamily="18" charset="0"/>
              </a:rPr>
              <a:t>» (комбинация английских слов </a:t>
            </a:r>
            <a:r>
              <a:rPr lang="ru-RU" sz="3500" dirty="0" err="1" smtClean="0">
                <a:latin typeface="Times New Roman" pitchFamily="18" charset="0"/>
                <a:cs typeface="Times New Roman" pitchFamily="18" charset="0"/>
              </a:rPr>
              <a:t>to</a:t>
            </a:r>
            <a:r>
              <a:rPr lang="ru-RU" sz="3500" dirty="0" smtClean="0">
                <a:latin typeface="Times New Roman" pitchFamily="18" charset="0"/>
                <a:cs typeface="Times New Roman" pitchFamily="18" charset="0"/>
              </a:rPr>
              <a:t> </a:t>
            </a:r>
            <a:r>
              <a:rPr lang="ru-RU" sz="3500" dirty="0" err="1" smtClean="0">
                <a:latin typeface="Times New Roman" pitchFamily="18" charset="0"/>
                <a:cs typeface="Times New Roman" pitchFamily="18" charset="0"/>
              </a:rPr>
              <a:t>share</a:t>
            </a:r>
            <a:r>
              <a:rPr lang="ru-RU" sz="3500" dirty="0" smtClean="0">
                <a:latin typeface="Times New Roman" pitchFamily="18" charset="0"/>
                <a:cs typeface="Times New Roman" pitchFamily="18" charset="0"/>
              </a:rPr>
              <a:t> – делиться и </a:t>
            </a:r>
            <a:r>
              <a:rPr lang="ru-RU" sz="3500" dirty="0" err="1" smtClean="0">
                <a:latin typeface="Times New Roman" pitchFamily="18" charset="0"/>
                <a:cs typeface="Times New Roman" pitchFamily="18" charset="0"/>
              </a:rPr>
              <a:t>parenting</a:t>
            </a:r>
            <a:r>
              <a:rPr lang="ru-RU" sz="3500" dirty="0" smtClean="0">
                <a:latin typeface="Times New Roman" pitchFamily="18" charset="0"/>
                <a:cs typeface="Times New Roman" pitchFamily="18" charset="0"/>
              </a:rPr>
              <a:t> – </a:t>
            </a:r>
            <a:r>
              <a:rPr lang="ru-RU" sz="3500" dirty="0" err="1" smtClean="0">
                <a:latin typeface="Times New Roman" pitchFamily="18" charset="0"/>
                <a:cs typeface="Times New Roman" pitchFamily="18" charset="0"/>
              </a:rPr>
              <a:t>родительство</a:t>
            </a:r>
            <a:r>
              <a:rPr lang="ru-RU" sz="3500" dirty="0" smtClean="0">
                <a:latin typeface="Times New Roman" pitchFamily="18" charset="0"/>
                <a:cs typeface="Times New Roman" pitchFamily="18" charset="0"/>
              </a:rPr>
              <a:t>).</a:t>
            </a:r>
          </a:p>
          <a:p>
            <a:pPr>
              <a:buNone/>
            </a:pPr>
            <a:r>
              <a:rPr lang="ru-RU" sz="3500" dirty="0" smtClean="0">
                <a:latin typeface="Times New Roman" pitchFamily="18" charset="0"/>
                <a:cs typeface="Times New Roman" pitchFamily="18" charset="0"/>
              </a:rPr>
              <a:t>        -согласно недавним исследованиям, к пятому дню рождения современного ребенка его родители выкладывают в различные </a:t>
            </a:r>
            <a:r>
              <a:rPr lang="ru-RU" sz="3500" dirty="0" err="1" smtClean="0">
                <a:latin typeface="Times New Roman" pitchFamily="18" charset="0"/>
                <a:cs typeface="Times New Roman" pitchFamily="18" charset="0"/>
              </a:rPr>
              <a:t>соцсети</a:t>
            </a:r>
            <a:r>
              <a:rPr lang="ru-RU" sz="3500" dirty="0" smtClean="0">
                <a:latin typeface="Times New Roman" pitchFamily="18" charset="0"/>
                <a:cs typeface="Times New Roman" pitchFamily="18" charset="0"/>
              </a:rPr>
              <a:t> около полутора тысяч его изображений, начиная от черно-белого снимка УЗИ на двенадцатой, а то и на восьмой неделе беременности.</a:t>
            </a:r>
          </a:p>
          <a:p>
            <a:pPr>
              <a:buNone/>
            </a:pPr>
            <a:r>
              <a:rPr lang="ru-RU" sz="3500" dirty="0" smtClean="0">
                <a:latin typeface="Times New Roman" pitchFamily="18" charset="0"/>
                <a:cs typeface="Times New Roman" pitchFamily="18" charset="0"/>
              </a:rPr>
              <a:t>        -в сентябре 2016 года 18-летняя девушка из Австрии подала в суд на родителей, чтобы заставить их удалить ее детские фото из </a:t>
            </a:r>
            <a:r>
              <a:rPr lang="ru-RU" sz="3500" dirty="0" err="1" smtClean="0">
                <a:latin typeface="Times New Roman" pitchFamily="18" charset="0"/>
                <a:cs typeface="Times New Roman" pitchFamily="18" charset="0"/>
              </a:rPr>
              <a:t>Facebook</a:t>
            </a:r>
            <a:r>
              <a:rPr lang="ru-RU" sz="3500" dirty="0" smtClean="0">
                <a:latin typeface="Times New Roman" pitchFamily="18" charset="0"/>
                <a:cs typeface="Times New Roman" pitchFamily="18" charset="0"/>
              </a:rPr>
              <a:t>. «У них не было ни стыда, ни границ… Им было наплевать, сижу я в туалете или лежу голая в кроватке, каждый момент моей жизни фотографировался и публиковался», – заявила тогда девушка в интервью одной из австрийских газет.  </a:t>
            </a:r>
          </a:p>
          <a:p>
            <a:pPr>
              <a:buNone/>
            </a:pPr>
            <a:r>
              <a:rPr lang="ru-RU" sz="3500" dirty="0" smtClean="0">
                <a:latin typeface="Times New Roman" pitchFamily="18" charset="0"/>
                <a:cs typeface="Times New Roman" pitchFamily="18" charset="0"/>
              </a:rPr>
              <a:t>        -до 50% изображений, которыми делятся друг с другом педофилы, взяты со страниц родителей этих детей в </a:t>
            </a:r>
            <a:r>
              <a:rPr lang="ru-RU" sz="3500" dirty="0" err="1" smtClean="0">
                <a:latin typeface="Times New Roman" pitchFamily="18" charset="0"/>
                <a:cs typeface="Times New Roman" pitchFamily="18" charset="0"/>
              </a:rPr>
              <a:t>соцсетях</a:t>
            </a:r>
            <a:r>
              <a:rPr lang="ru-RU" sz="3500" dirty="0" smtClean="0">
                <a:latin typeface="Times New Roman" pitchFamily="18" charset="0"/>
                <a:cs typeface="Times New Roman" pitchFamily="18" charset="0"/>
              </a:rPr>
              <a:t>.</a:t>
            </a:r>
          </a:p>
          <a:p>
            <a:pPr>
              <a:buNone/>
            </a:pPr>
            <a:r>
              <a:rPr lang="ru-RU" sz="3500" dirty="0" smtClean="0">
                <a:latin typeface="Times New Roman" pitchFamily="18" charset="0"/>
                <a:cs typeface="Times New Roman" pitchFamily="18" charset="0"/>
              </a:rPr>
              <a:t>         -если французские мамы или папы все же опубликовали снимки, не получив предварительно согласия детей, им грозит до года тюрьмы или штраф размером в 45 тысяч евро</a:t>
            </a:r>
            <a:endParaRPr lang="ru-RU" sz="3500" dirty="0">
              <a:latin typeface="Times New Roman" pitchFamily="18" charset="0"/>
              <a:cs typeface="Times New Roman" pitchFamily="18" charset="0"/>
            </a:endParaRPr>
          </a:p>
        </p:txBody>
      </p:sp>
      <p:pic>
        <p:nvPicPr>
          <p:cNvPr id="15" name="Содержимое 11" descr="c488d1c9b5301aa88dd632c5127b980d.jpg"/>
          <p:cNvPicPr>
            <a:picLocks noGrp="1" noChangeAspect="1"/>
          </p:cNvPicPr>
          <p:nvPr>
            <p:ph sz="half" idx="1"/>
          </p:nvPr>
        </p:nvPicPr>
        <p:blipFill>
          <a:blip r:embed="rId3" cstate="print"/>
          <a:stretch>
            <a:fillRect/>
          </a:stretch>
        </p:blipFill>
        <p:spPr>
          <a:xfrm>
            <a:off x="457200" y="2259244"/>
            <a:ext cx="4038600" cy="320787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Родительский </a:t>
            </a:r>
            <a:r>
              <a:rPr lang="ru-RU" altLang="ru-RU" sz="2400" b="1" dirty="0" err="1" smtClean="0">
                <a:latin typeface="Times New Roman" pitchFamily="18" charset="0"/>
              </a:rPr>
              <a:t>аутинг</a:t>
            </a:r>
            <a:endParaRPr lang="ru-RU" altLang="ru-RU" sz="2400" b="1" dirty="0" smtClean="0">
              <a:latin typeface="Times New Roman" pitchFamily="18" charset="0"/>
            </a:endParaRPr>
          </a:p>
        </p:txBody>
      </p:sp>
      <p:sp>
        <p:nvSpPr>
          <p:cNvPr id="7" name="Содержимое 6"/>
          <p:cNvSpPr>
            <a:spLocks noGrp="1"/>
          </p:cNvSpPr>
          <p:nvPr>
            <p:ph idx="1"/>
          </p:nvPr>
        </p:nvSpPr>
        <p:spPr>
          <a:xfrm>
            <a:off x="179512" y="1340768"/>
            <a:ext cx="8712968" cy="4785395"/>
          </a:xfrm>
        </p:spPr>
        <p:txBody>
          <a:bodyPr>
            <a:normAutofit fontScale="92500"/>
          </a:bodyPr>
          <a:lstStyle/>
          <a:p>
            <a:pPr>
              <a:buNone/>
            </a:pPr>
            <a:r>
              <a:rPr lang="ru-RU" sz="1800" dirty="0" smtClean="0">
                <a:latin typeface="Times New Roman" pitchFamily="18" charset="0"/>
                <a:cs typeface="Times New Roman" pitchFamily="18" charset="0"/>
              </a:rPr>
              <a:t>1. Сначала думайте, потом публикуйте.</a:t>
            </a:r>
          </a:p>
          <a:p>
            <a:pPr>
              <a:buNone/>
            </a:pPr>
            <a:r>
              <a:rPr lang="ru-RU" sz="1800" dirty="0" smtClean="0">
                <a:latin typeface="Times New Roman" pitchFamily="18" charset="0"/>
                <a:cs typeface="Times New Roman" pitchFamily="18" charset="0"/>
              </a:rPr>
              <a:t>2.  Откажитесь от обидных снимков.</a:t>
            </a:r>
          </a:p>
          <a:p>
            <a:pPr>
              <a:buNone/>
            </a:pPr>
            <a:r>
              <a:rPr lang="ru-RU" sz="1800" dirty="0" smtClean="0">
                <a:latin typeface="Times New Roman" pitchFamily="18" charset="0"/>
                <a:cs typeface="Times New Roman" pitchFamily="18" charset="0"/>
              </a:rPr>
              <a:t>3. Проверьте настройки.</a:t>
            </a:r>
          </a:p>
          <a:p>
            <a:pPr>
              <a:buNone/>
            </a:pPr>
            <a:r>
              <a:rPr lang="ru-RU" sz="1800" dirty="0" smtClean="0">
                <a:latin typeface="Times New Roman" pitchFamily="18" charset="0"/>
                <a:cs typeface="Times New Roman" pitchFamily="18" charset="0"/>
              </a:rPr>
              <a:t>4. Отключите </a:t>
            </a:r>
            <a:r>
              <a:rPr lang="ru-RU" sz="1800" dirty="0" err="1" smtClean="0">
                <a:latin typeface="Times New Roman" pitchFamily="18" charset="0"/>
                <a:cs typeface="Times New Roman" pitchFamily="18" charset="0"/>
              </a:rPr>
              <a:t>геотеги</a:t>
            </a:r>
            <a:r>
              <a:rPr lang="ru-RU" sz="1800" dirty="0" smtClean="0">
                <a:latin typeface="Times New Roman" pitchFamily="18" charset="0"/>
                <a:cs typeface="Times New Roman" pitchFamily="18" charset="0"/>
              </a:rPr>
              <a:t>.  Убедитесь, что эта функция отключена, особенно если вы</a:t>
            </a:r>
          </a:p>
          <a:p>
            <a:pPr>
              <a:buNone/>
            </a:pPr>
            <a:r>
              <a:rPr lang="ru-RU" sz="1800" dirty="0" smtClean="0">
                <a:latin typeface="Times New Roman" pitchFamily="18" charset="0"/>
                <a:cs typeface="Times New Roman" pitchFamily="18" charset="0"/>
              </a:rPr>
              <a:t>выкладываете снимки не дома, а, к примеру, на прогулке.</a:t>
            </a:r>
          </a:p>
          <a:p>
            <a:pPr>
              <a:buNone/>
            </a:pPr>
            <a:r>
              <a:rPr lang="ru-RU" sz="1800" dirty="0" smtClean="0">
                <a:latin typeface="Times New Roman" pitchFamily="18" charset="0"/>
                <a:cs typeface="Times New Roman" pitchFamily="18" charset="0"/>
              </a:rPr>
              <a:t>5. Пользуйтесь цифровыми «водяными знаками». Это позволит повысить степень</a:t>
            </a:r>
          </a:p>
          <a:p>
            <a:pPr>
              <a:buNone/>
            </a:pPr>
            <a:r>
              <a:rPr lang="ru-RU" sz="1800" dirty="0" smtClean="0">
                <a:latin typeface="Times New Roman" pitchFamily="18" charset="0"/>
                <a:cs typeface="Times New Roman" pitchFamily="18" charset="0"/>
              </a:rPr>
              <a:t>защиты детских фотографий от нежелательного копирования.</a:t>
            </a:r>
          </a:p>
          <a:p>
            <a:pPr>
              <a:buNone/>
            </a:pPr>
            <a:r>
              <a:rPr lang="ru-RU" sz="1800" dirty="0" smtClean="0">
                <a:latin typeface="Times New Roman" pitchFamily="18" charset="0"/>
                <a:cs typeface="Times New Roman" pitchFamily="18" charset="0"/>
              </a:rPr>
              <a:t>6. Снижайте качество кадров.</a:t>
            </a:r>
          </a:p>
          <a:p>
            <a:pPr>
              <a:buNone/>
            </a:pPr>
            <a:r>
              <a:rPr lang="ru-RU" sz="1800" dirty="0" smtClean="0">
                <a:latin typeface="Times New Roman" pitchFamily="18" charset="0"/>
                <a:cs typeface="Times New Roman" pitchFamily="18" charset="0"/>
              </a:rPr>
              <a:t>7. Следите за тегами.</a:t>
            </a:r>
          </a:p>
          <a:p>
            <a:pPr>
              <a:buNone/>
            </a:pPr>
            <a:r>
              <a:rPr lang="ru-RU" sz="1800" dirty="0" smtClean="0">
                <a:latin typeface="Times New Roman" pitchFamily="18" charset="0"/>
                <a:cs typeface="Times New Roman" pitchFamily="18" charset="0"/>
              </a:rPr>
              <a:t>8. Договоритесь с членами семьи и друзьями. Выработайте правила, которые позволят</a:t>
            </a:r>
          </a:p>
          <a:p>
            <a:pPr>
              <a:buNone/>
            </a:pPr>
            <a:r>
              <a:rPr lang="ru-RU" sz="1800" dirty="0" smtClean="0">
                <a:latin typeface="Times New Roman" pitchFamily="18" charset="0"/>
                <a:cs typeface="Times New Roman" pitchFamily="18" charset="0"/>
              </a:rPr>
              <a:t>избежать ситуаций, когда кто-то из родственников или друзей поделился фотографией</a:t>
            </a:r>
          </a:p>
          <a:p>
            <a:pPr>
              <a:buNone/>
            </a:pPr>
            <a:r>
              <a:rPr lang="ru-RU" sz="1800" dirty="0" smtClean="0">
                <a:latin typeface="Times New Roman" pitchFamily="18" charset="0"/>
                <a:cs typeface="Times New Roman" pitchFamily="18" charset="0"/>
              </a:rPr>
              <a:t>ребенка без вашего ведома или согласия.</a:t>
            </a:r>
          </a:p>
          <a:p>
            <a:pPr>
              <a:buNone/>
            </a:pPr>
            <a:r>
              <a:rPr lang="ru-RU" sz="1800" dirty="0" smtClean="0">
                <a:latin typeface="Times New Roman" pitchFamily="18" charset="0"/>
                <a:cs typeface="Times New Roman" pitchFamily="18" charset="0"/>
              </a:rPr>
              <a:t>9. Спросите согласия у своих детей.</a:t>
            </a:r>
          </a:p>
          <a:p>
            <a:endParaRPr lang="ru-RU" sz="1800" dirty="0" smtClean="0">
              <a:latin typeface="Times New Roman" pitchFamily="18" charset="0"/>
              <a:cs typeface="Times New Roman" pitchFamily="18" charset="0"/>
            </a:endParaRPr>
          </a:p>
          <a:p>
            <a:pPr>
              <a:buNone/>
            </a:pPr>
            <a:r>
              <a:rPr lang="en-US" sz="1800" dirty="0" smtClean="0">
                <a:latin typeface="Times New Roman" pitchFamily="18" charset="0"/>
                <a:cs typeface="Times New Roman" pitchFamily="18" charset="0"/>
              </a:rPr>
              <a:t>https://deti.mail.ru/article/kakie-detskie-foto-ne-stoit-vykladyvat-v-socseti/?from=compilation</a:t>
            </a:r>
            <a:endParaRPr lang="ru-RU" sz="1800" dirty="0">
              <a:latin typeface="Times New Roman" pitchFamily="18" charset="0"/>
              <a:cs typeface="Times New Roman" pitchFamily="18" charset="0"/>
            </a:endParaRPr>
          </a:p>
        </p:txBody>
      </p:sp>
      <p:pic>
        <p:nvPicPr>
          <p:cNvPr id="6"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Кто займется воспитанием Ваших детей</a:t>
            </a:r>
            <a:r>
              <a:rPr lang="ru-RU" altLang="ru-RU" sz="2400" b="1" dirty="0" smtClean="0">
                <a:solidFill>
                  <a:srgbClr val="C00000"/>
                </a:solidFill>
                <a:latin typeface="Times New Roman" pitchFamily="18" charset="0"/>
              </a:rPr>
              <a:t>!</a:t>
            </a:r>
          </a:p>
        </p:txBody>
      </p:sp>
      <p:sp>
        <p:nvSpPr>
          <p:cNvPr id="6" name="Содержимое 5"/>
          <p:cNvSpPr>
            <a:spLocks noGrp="1"/>
          </p:cNvSpPr>
          <p:nvPr>
            <p:ph sz="half" idx="1"/>
          </p:nvPr>
        </p:nvSpPr>
        <p:spPr/>
        <p:txBody>
          <a:bodyPr>
            <a:normAutofit/>
          </a:bodyPr>
          <a:lstStyle/>
          <a:p>
            <a:pPr>
              <a:buNone/>
            </a:pPr>
            <a:r>
              <a:rPr lang="ru-RU" sz="2400" dirty="0" smtClean="0"/>
              <a:t>Реальная жизнь</a:t>
            </a:r>
          </a:p>
          <a:p>
            <a:pPr>
              <a:buNone/>
            </a:pPr>
            <a:r>
              <a:rPr lang="ru-RU" sz="2400" dirty="0" smtClean="0"/>
              <a:t>-Я</a:t>
            </a:r>
          </a:p>
          <a:p>
            <a:pPr>
              <a:buNone/>
            </a:pPr>
            <a:r>
              <a:rPr lang="ru-RU" sz="2400" dirty="0" smtClean="0"/>
              <a:t>-семья</a:t>
            </a:r>
          </a:p>
          <a:p>
            <a:pPr>
              <a:buNone/>
            </a:pPr>
            <a:r>
              <a:rPr lang="ru-RU" sz="2400" dirty="0" smtClean="0"/>
              <a:t>-друзья</a:t>
            </a:r>
          </a:p>
          <a:p>
            <a:pPr>
              <a:buNone/>
            </a:pPr>
            <a:r>
              <a:rPr lang="ru-RU" sz="2400" dirty="0" smtClean="0"/>
              <a:t>-знакомые </a:t>
            </a:r>
          </a:p>
          <a:p>
            <a:pPr>
              <a:buNone/>
            </a:pPr>
            <a:r>
              <a:rPr lang="ru-RU" sz="2400" dirty="0" smtClean="0"/>
              <a:t>-другие взрослые</a:t>
            </a:r>
          </a:p>
          <a:p>
            <a:pPr>
              <a:buNone/>
            </a:pPr>
            <a:r>
              <a:rPr lang="ru-RU" sz="2400" dirty="0" smtClean="0"/>
              <a:t>-</a:t>
            </a:r>
            <a:r>
              <a:rPr lang="ru-RU" sz="2400" dirty="0" smtClean="0">
                <a:solidFill>
                  <a:srgbClr val="C00000"/>
                </a:solidFill>
              </a:rPr>
              <a:t>незнакомые люди</a:t>
            </a:r>
            <a:endParaRPr lang="ru-RU" sz="2400" dirty="0">
              <a:solidFill>
                <a:srgbClr val="C00000"/>
              </a:solidFill>
            </a:endParaRPr>
          </a:p>
        </p:txBody>
      </p:sp>
      <p:sp>
        <p:nvSpPr>
          <p:cNvPr id="7" name="Содержимое 6"/>
          <p:cNvSpPr>
            <a:spLocks noGrp="1"/>
          </p:cNvSpPr>
          <p:nvPr>
            <p:ph sz="half" idx="2"/>
          </p:nvPr>
        </p:nvSpPr>
        <p:spPr/>
        <p:txBody>
          <a:bodyPr/>
          <a:lstStyle/>
          <a:p>
            <a:pPr>
              <a:buNone/>
            </a:pPr>
            <a:r>
              <a:rPr lang="ru-RU" sz="2400" dirty="0" smtClean="0"/>
              <a:t>Виртуальная жизнь</a:t>
            </a:r>
          </a:p>
          <a:p>
            <a:pPr>
              <a:buNone/>
            </a:pPr>
            <a:r>
              <a:rPr lang="ru-RU" sz="2400" dirty="0" smtClean="0"/>
              <a:t>-Я</a:t>
            </a:r>
          </a:p>
          <a:p>
            <a:pPr>
              <a:buNone/>
            </a:pPr>
            <a:r>
              <a:rPr lang="ru-RU" sz="2400" dirty="0" smtClean="0"/>
              <a:t>-друзья</a:t>
            </a:r>
          </a:p>
          <a:p>
            <a:pPr>
              <a:buNone/>
            </a:pPr>
            <a:r>
              <a:rPr lang="ru-RU" sz="2400" dirty="0" smtClean="0">
                <a:solidFill>
                  <a:srgbClr val="C00000"/>
                </a:solidFill>
              </a:rPr>
              <a:t>-виртуальные друзья</a:t>
            </a:r>
          </a:p>
          <a:p>
            <a:pPr>
              <a:buNone/>
            </a:pPr>
            <a:r>
              <a:rPr lang="ru-RU" sz="2400" dirty="0" smtClean="0"/>
              <a:t>-знакомые</a:t>
            </a:r>
          </a:p>
          <a:p>
            <a:pPr>
              <a:buNone/>
            </a:pPr>
            <a:r>
              <a:rPr lang="ru-RU" sz="2400" dirty="0" smtClean="0"/>
              <a:t>-семья</a:t>
            </a:r>
          </a:p>
          <a:p>
            <a:pPr>
              <a:buNone/>
            </a:pPr>
            <a:r>
              <a:rPr lang="ru-RU" sz="2400" dirty="0" smtClean="0"/>
              <a:t>-другие взрослые</a:t>
            </a:r>
            <a:endParaRPr lang="ru-RU" sz="2400" dirty="0"/>
          </a:p>
        </p:txBody>
      </p:sp>
      <p:pic>
        <p:nvPicPr>
          <p:cNvPr id="5"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fMexsySTbtQ.jpg"/>
          <p:cNvPicPr>
            <a:picLocks noChangeAspect="1"/>
          </p:cNvPicPr>
          <p:nvPr/>
        </p:nvPicPr>
        <p:blipFill>
          <a:blip r:embed="rId2" cstate="print"/>
          <a:stretch>
            <a:fillRect/>
          </a:stretch>
        </p:blipFill>
        <p:spPr>
          <a:xfrm>
            <a:off x="0" y="260648"/>
            <a:ext cx="3528392" cy="6103166"/>
          </a:xfrm>
          <a:prstGeom prst="rect">
            <a:avLst/>
          </a:prstGeom>
        </p:spPr>
      </p:pic>
      <p:pic>
        <p:nvPicPr>
          <p:cNvPr id="6" name="Содержимое 5" descr="I_erhHrzvAk.jpg"/>
          <p:cNvPicPr>
            <a:picLocks noChangeAspect="1"/>
          </p:cNvPicPr>
          <p:nvPr/>
        </p:nvPicPr>
        <p:blipFill>
          <a:blip r:embed="rId3" cstate="print"/>
          <a:stretch>
            <a:fillRect/>
          </a:stretch>
        </p:blipFill>
        <p:spPr>
          <a:xfrm>
            <a:off x="3203848" y="116632"/>
            <a:ext cx="2856377" cy="6192688"/>
          </a:xfrm>
          <a:prstGeom prst="rect">
            <a:avLst/>
          </a:prstGeom>
        </p:spPr>
      </p:pic>
      <p:pic>
        <p:nvPicPr>
          <p:cNvPr id="7" name="Picture 3" descr="C:\Users\Врач\Desktop\W5ndf1JoTHI.jpg"/>
          <p:cNvPicPr>
            <a:picLocks noChangeAspect="1" noChangeArrowheads="1"/>
          </p:cNvPicPr>
          <p:nvPr/>
        </p:nvPicPr>
        <p:blipFill>
          <a:blip r:embed="rId4" cstate="print"/>
          <a:srcRect/>
          <a:stretch>
            <a:fillRect/>
          </a:stretch>
        </p:blipFill>
        <p:spPr bwMode="auto">
          <a:xfrm>
            <a:off x="6156176" y="116632"/>
            <a:ext cx="2880320" cy="6244597"/>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a:r>
              <a:rPr lang="ru-RU" sz="2400" b="1" dirty="0" err="1" smtClean="0">
                <a:latin typeface="Times New Roman" pitchFamily="18" charset="0"/>
                <a:cs typeface="Times New Roman" pitchFamily="18" charset="0"/>
              </a:rPr>
              <a:t>Фрейпинг</a:t>
            </a:r>
            <a:r>
              <a:rPr lang="ru-RU" sz="2400" b="1" dirty="0" smtClean="0">
                <a:latin typeface="Times New Roman" pitchFamily="18" charset="0"/>
                <a:cs typeface="Times New Roman" pitchFamily="18" charset="0"/>
              </a:rPr>
              <a:t> и поддельные профили, обман, </a:t>
            </a:r>
            <a:r>
              <a:rPr lang="ru-RU" sz="2400" b="1" dirty="0" err="1" smtClean="0">
                <a:latin typeface="Times New Roman" pitchFamily="18" charset="0"/>
                <a:cs typeface="Times New Roman" pitchFamily="18" charset="0"/>
              </a:rPr>
              <a:t>кетфишинг</a:t>
            </a:r>
            <a:r>
              <a:rPr lang="ru-RU" sz="2400" dirty="0" smtClean="0"/>
              <a:t/>
            </a:r>
            <a:br>
              <a:rPr lang="ru-RU" sz="2400" dirty="0" smtClean="0"/>
            </a:br>
            <a:endParaRPr lang="ru-RU" altLang="ru-RU" sz="2400" b="1" dirty="0" smtClean="0">
              <a:latin typeface="Times New Roman" pitchFamily="18" charset="0"/>
            </a:endParaRPr>
          </a:p>
        </p:txBody>
      </p:sp>
      <p:pic>
        <p:nvPicPr>
          <p:cNvPr id="7" name="Содержимое 6" descr="s1200.jpg"/>
          <p:cNvPicPr>
            <a:picLocks noGrp="1" noChangeAspect="1"/>
          </p:cNvPicPr>
          <p:nvPr>
            <p:ph idx="1"/>
          </p:nvPr>
        </p:nvPicPr>
        <p:blipFill>
          <a:blip r:embed="rId2" cstate="print"/>
          <a:stretch>
            <a:fillRect/>
          </a:stretch>
        </p:blipFill>
        <p:spPr>
          <a:xfrm>
            <a:off x="548922" y="1600200"/>
            <a:ext cx="8046156" cy="4525963"/>
          </a:xfrm>
        </p:spPr>
      </p:pic>
      <p:pic>
        <p:nvPicPr>
          <p:cNvPr id="6" name="Рисунок 1"/>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body" sz="half" idx="1"/>
          </p:nvPr>
        </p:nvSpPr>
        <p:spPr>
          <a:xfrm>
            <a:off x="152400" y="1600200"/>
            <a:ext cx="4343400" cy="4525963"/>
          </a:xfrm>
        </p:spPr>
        <p:txBody>
          <a:bodyPr/>
          <a:lstStyle/>
          <a:p>
            <a:pPr eaLnBrk="1" hangingPunct="1">
              <a:buFontTx/>
              <a:buNone/>
            </a:pPr>
            <a:r>
              <a:rPr lang="ru-RU" sz="1800" smtClean="0">
                <a:latin typeface="Times New Roman" pitchFamily="18" charset="0"/>
              </a:rPr>
              <a:t>Девушки из опекаемых семей</a:t>
            </a:r>
          </a:p>
          <a:p>
            <a:pPr eaLnBrk="1" hangingPunct="1">
              <a:buFontTx/>
              <a:buNone/>
            </a:pPr>
            <a:r>
              <a:rPr lang="ru-RU" sz="1800" smtClean="0">
                <a:latin typeface="Times New Roman" pitchFamily="18" charset="0"/>
              </a:rPr>
              <a:t>Подростки из социально не</a:t>
            </a:r>
          </a:p>
          <a:p>
            <a:pPr eaLnBrk="1" hangingPunct="1">
              <a:buFontTx/>
              <a:buNone/>
            </a:pPr>
            <a:r>
              <a:rPr lang="ru-RU" sz="1800" smtClean="0">
                <a:latin typeface="Times New Roman" pitchFamily="18" charset="0"/>
              </a:rPr>
              <a:t>благополучных семей</a:t>
            </a:r>
          </a:p>
          <a:p>
            <a:pPr eaLnBrk="1" hangingPunct="1">
              <a:buFontTx/>
              <a:buNone/>
            </a:pPr>
            <a:r>
              <a:rPr lang="ru-RU" sz="1800" smtClean="0">
                <a:latin typeface="Times New Roman" pitchFamily="18" charset="0"/>
              </a:rPr>
              <a:t>Семьи, где воспитанием часто</a:t>
            </a:r>
          </a:p>
          <a:p>
            <a:pPr eaLnBrk="1" hangingPunct="1">
              <a:buFontTx/>
              <a:buNone/>
            </a:pPr>
            <a:r>
              <a:rPr lang="ru-RU" sz="1800" smtClean="0">
                <a:latin typeface="Times New Roman" pitchFamily="18" charset="0"/>
              </a:rPr>
              <a:t>занимаются люди старшего поколения</a:t>
            </a:r>
          </a:p>
          <a:p>
            <a:pPr eaLnBrk="1" hangingPunct="1">
              <a:buFontTx/>
              <a:buNone/>
            </a:pPr>
            <a:r>
              <a:rPr lang="ru-RU" sz="1800" smtClean="0">
                <a:latin typeface="Times New Roman" pitchFamily="18" charset="0"/>
              </a:rPr>
              <a:t>(бабушки, дедушки)</a:t>
            </a:r>
          </a:p>
        </p:txBody>
      </p:sp>
      <p:pic>
        <p:nvPicPr>
          <p:cNvPr id="32771" name="Picture 6" descr="wx1080"/>
          <p:cNvPicPr>
            <a:picLocks noGrp="1" noChangeAspect="1" noChangeArrowheads="1"/>
          </p:cNvPicPr>
          <p:nvPr>
            <p:ph sz="half" idx="2"/>
          </p:nvPr>
        </p:nvPicPr>
        <p:blipFill>
          <a:blip r:embed="rId2" cstate="print"/>
          <a:srcRect/>
          <a:stretch>
            <a:fillRect/>
          </a:stretch>
        </p:blipFill>
        <p:spPr>
          <a:xfrm>
            <a:off x="4355976" y="1988840"/>
            <a:ext cx="4608512" cy="3447327"/>
          </a:xfrm>
          <a:noFill/>
        </p:spPr>
      </p:pic>
      <p:sp>
        <p:nvSpPr>
          <p:cNvPr id="32772"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dirty="0" err="1" smtClean="0">
                <a:latin typeface="Times New Roman" pitchFamily="18" charset="0"/>
                <a:cs typeface="Arial" charset="0"/>
              </a:rPr>
              <a:t>Хеппислепинг</a:t>
            </a:r>
            <a:r>
              <a:rPr lang="ru-RU" altLang="ru-RU" sz="2400" b="1" dirty="0" smtClean="0">
                <a:latin typeface="Times New Roman" pitchFamily="18" charset="0"/>
                <a:cs typeface="Arial" charset="0"/>
              </a:rPr>
              <a:t>. </a:t>
            </a:r>
            <a:r>
              <a:rPr lang="ru-RU" altLang="ru-RU" sz="2400" b="1" dirty="0" err="1" smtClean="0">
                <a:latin typeface="Times New Roman" pitchFamily="18" charset="0"/>
                <a:cs typeface="Arial" charset="0"/>
              </a:rPr>
              <a:t>Шок-контент</a:t>
            </a:r>
            <a:r>
              <a:rPr lang="ru-RU" altLang="ru-RU" sz="2400" b="1" dirty="0" smtClean="0">
                <a:latin typeface="Times New Roman" pitchFamily="18" charset="0"/>
                <a:cs typeface="Arial" charset="0"/>
              </a:rPr>
              <a:t>.</a:t>
            </a:r>
          </a:p>
        </p:txBody>
      </p:sp>
      <p:pic>
        <p:nvPicPr>
          <p:cNvPr id="32773" name="Рисунок 1"/>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a:xfrm>
            <a:off x="0" y="0"/>
            <a:ext cx="7884368" cy="11430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Троллинг – вербальная агрессия</a:t>
            </a:r>
          </a:p>
        </p:txBody>
      </p:sp>
      <p:pic>
        <p:nvPicPr>
          <p:cNvPr id="9" name="Содержимое 8" descr="170331-internet-trolls-feature.jpg"/>
          <p:cNvPicPr>
            <a:picLocks noGrp="1" noChangeAspect="1"/>
          </p:cNvPicPr>
          <p:nvPr>
            <p:ph sz="half" idx="1"/>
          </p:nvPr>
        </p:nvPicPr>
        <p:blipFill>
          <a:blip r:embed="rId2" cstate="print"/>
          <a:stretch>
            <a:fillRect/>
          </a:stretch>
        </p:blipFill>
        <p:spPr>
          <a:xfrm>
            <a:off x="4716016" y="2204864"/>
            <a:ext cx="4233824" cy="2808312"/>
          </a:xfrm>
        </p:spPr>
      </p:pic>
      <p:sp>
        <p:nvSpPr>
          <p:cNvPr id="33795" name="Rectangle 6"/>
          <p:cNvSpPr>
            <a:spLocks noGrp="1" noChangeArrowheads="1"/>
          </p:cNvSpPr>
          <p:nvPr>
            <p:ph sz="half" idx="2"/>
          </p:nvPr>
        </p:nvSpPr>
        <p:spPr>
          <a:xfrm>
            <a:off x="323528" y="1484784"/>
            <a:ext cx="4038600" cy="4525963"/>
          </a:xfrm>
        </p:spPr>
        <p:txBody>
          <a:bodyPr/>
          <a:lstStyle/>
          <a:p>
            <a:pPr eaLnBrk="1" hangingPunct="1">
              <a:buFontTx/>
              <a:buNone/>
            </a:pPr>
            <a:endParaRPr lang="ru-RU" sz="1800" dirty="0" smtClean="0">
              <a:latin typeface="Times New Roman" pitchFamily="18" charset="0"/>
            </a:endParaRPr>
          </a:p>
          <a:p>
            <a:pPr eaLnBrk="1" hangingPunct="1">
              <a:buFontTx/>
              <a:buNone/>
            </a:pPr>
            <a:endParaRPr lang="ru-RU" sz="1800" dirty="0" smtClean="0">
              <a:latin typeface="Times New Roman" pitchFamily="18" charset="0"/>
            </a:endParaRPr>
          </a:p>
          <a:p>
            <a:pPr eaLnBrk="1" hangingPunct="1">
              <a:buFontTx/>
              <a:buNone/>
            </a:pPr>
            <a:r>
              <a:rPr lang="ru-RU" sz="1800" dirty="0" err="1" smtClean="0">
                <a:latin typeface="Times New Roman" pitchFamily="18" charset="0"/>
              </a:rPr>
              <a:t>Троллинг</a:t>
            </a:r>
            <a:r>
              <a:rPr lang="ru-RU" sz="1800" dirty="0" smtClean="0">
                <a:latin typeface="Times New Roman" pitchFamily="18" charset="0"/>
              </a:rPr>
              <a:t> -форма социальной</a:t>
            </a:r>
          </a:p>
          <a:p>
            <a:pPr eaLnBrk="1" hangingPunct="1">
              <a:buFontTx/>
              <a:buNone/>
            </a:pPr>
            <a:r>
              <a:rPr lang="ru-RU" sz="1800" dirty="0" smtClean="0">
                <a:latin typeface="Times New Roman" pitchFamily="18" charset="0"/>
              </a:rPr>
              <a:t>провокации или издевательства в</a:t>
            </a:r>
          </a:p>
          <a:p>
            <a:pPr eaLnBrk="1" hangingPunct="1">
              <a:buFontTx/>
              <a:buNone/>
            </a:pPr>
            <a:r>
              <a:rPr lang="ru-RU" sz="1800" dirty="0" smtClean="0">
                <a:latin typeface="Times New Roman" pitchFamily="18" charset="0"/>
              </a:rPr>
              <a:t>сетевом общении, использующаяся как</a:t>
            </a:r>
          </a:p>
          <a:p>
            <a:pPr eaLnBrk="1" hangingPunct="1">
              <a:buFontTx/>
              <a:buNone/>
            </a:pPr>
            <a:r>
              <a:rPr lang="ru-RU" sz="1800" dirty="0" smtClean="0">
                <a:latin typeface="Times New Roman" pitchFamily="18" charset="0"/>
              </a:rPr>
              <a:t>персонифицированными участниками,</a:t>
            </a:r>
          </a:p>
          <a:p>
            <a:pPr eaLnBrk="1" hangingPunct="1">
              <a:buFontTx/>
              <a:buNone/>
            </a:pPr>
            <a:r>
              <a:rPr lang="ru-RU" sz="1800" dirty="0" smtClean="0">
                <a:latin typeface="Times New Roman" pitchFamily="18" charset="0"/>
              </a:rPr>
              <a:t>заинтересованными в большей</a:t>
            </a:r>
          </a:p>
          <a:p>
            <a:pPr eaLnBrk="1" hangingPunct="1">
              <a:buFontTx/>
              <a:buNone/>
            </a:pPr>
            <a:r>
              <a:rPr lang="ru-RU" sz="1800" dirty="0" smtClean="0">
                <a:latin typeface="Times New Roman" pitchFamily="18" charset="0"/>
              </a:rPr>
              <a:t>узнаваемости, публичности, эпатаже,</a:t>
            </a:r>
          </a:p>
          <a:p>
            <a:pPr eaLnBrk="1" hangingPunct="1">
              <a:buFontTx/>
              <a:buNone/>
            </a:pPr>
            <a:r>
              <a:rPr lang="ru-RU" sz="1800" dirty="0" smtClean="0">
                <a:latin typeface="Times New Roman" pitchFamily="18" charset="0"/>
              </a:rPr>
              <a:t>так и анонимными пользователями без</a:t>
            </a:r>
          </a:p>
          <a:p>
            <a:pPr eaLnBrk="1" hangingPunct="1">
              <a:buFontTx/>
              <a:buNone/>
            </a:pPr>
            <a:r>
              <a:rPr lang="ru-RU" sz="1800" dirty="0" smtClean="0">
                <a:latin typeface="Times New Roman" pitchFamily="18" charset="0"/>
              </a:rPr>
              <a:t>возможности их идентификации.</a:t>
            </a:r>
          </a:p>
          <a:p>
            <a:pPr eaLnBrk="1" hangingPunct="1">
              <a:buFontTx/>
              <a:buNone/>
            </a:pPr>
            <a:endParaRPr lang="ru-RU" sz="1800" dirty="0" smtClean="0">
              <a:latin typeface="Times New Roman" pitchFamily="18" charset="0"/>
            </a:endParaRPr>
          </a:p>
        </p:txBody>
      </p:sp>
      <p:sp>
        <p:nvSpPr>
          <p:cNvPr id="33796" name="Rectangle 7"/>
          <p:cNvSpPr>
            <a:spLocks noGrp="1" noChangeArrowheads="1"/>
          </p:cNvSpPr>
          <p:nvPr>
            <p:ph type="body" sz="half" idx="4294967295"/>
          </p:nvPr>
        </p:nvSpPr>
        <p:spPr>
          <a:xfrm>
            <a:off x="467544" y="1600200"/>
            <a:ext cx="2808312" cy="4525963"/>
          </a:xfrm>
        </p:spPr>
        <p:txBody>
          <a:bodyPr/>
          <a:lstStyle/>
          <a:p>
            <a:pPr eaLnBrk="1" hangingPunct="1">
              <a:buFontTx/>
              <a:buNone/>
            </a:pPr>
            <a:r>
              <a:rPr lang="ru-RU" sz="1400" dirty="0" smtClean="0"/>
              <a:t>        </a:t>
            </a:r>
            <a:endParaRPr lang="ru-RU" sz="1200" dirty="0" smtClean="0"/>
          </a:p>
        </p:txBody>
      </p:sp>
      <p:pic>
        <p:nvPicPr>
          <p:cNvPr id="33797" name="Рисунок 1"/>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20142F092F292Fab2FInternetTro.b55cc.jpg"/>
          <p:cNvPicPr>
            <a:picLocks noGrp="1" noChangeAspect="1"/>
          </p:cNvPicPr>
          <p:nvPr>
            <p:ph sz="half" idx="2"/>
          </p:nvPr>
        </p:nvPicPr>
        <p:blipFill>
          <a:blip r:embed="rId2" cstate="print"/>
          <a:stretch>
            <a:fillRect/>
          </a:stretch>
        </p:blipFill>
        <p:spPr>
          <a:xfrm>
            <a:off x="4067944" y="2348880"/>
            <a:ext cx="4685687" cy="2448272"/>
          </a:xfrm>
        </p:spPr>
      </p:pic>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dirty="0" err="1" smtClean="0">
                <a:latin typeface="Times New Roman" pitchFamily="18" charset="0"/>
              </a:rPr>
              <a:t>Хейтинг</a:t>
            </a:r>
            <a:r>
              <a:rPr lang="ru-RU" altLang="ru-RU" sz="2400" b="1" dirty="0" smtClean="0">
                <a:latin typeface="Times New Roman" pitchFamily="18" charset="0"/>
              </a:rPr>
              <a:t>. </a:t>
            </a:r>
            <a:r>
              <a:rPr lang="ru-RU" altLang="ru-RU" sz="2400" b="1" dirty="0" err="1" smtClean="0">
                <a:latin typeface="Times New Roman" pitchFamily="18" charset="0"/>
              </a:rPr>
              <a:t>Флейминг</a:t>
            </a:r>
            <a:r>
              <a:rPr lang="ru-RU" altLang="ru-RU" sz="2400" b="1" dirty="0" smtClean="0">
                <a:latin typeface="Times New Roman" pitchFamily="18" charset="0"/>
              </a:rPr>
              <a:t>. </a:t>
            </a:r>
            <a:r>
              <a:rPr lang="ru-RU" altLang="ru-RU" sz="2400" b="1" dirty="0" err="1" smtClean="0">
                <a:latin typeface="Times New Roman" pitchFamily="18" charset="0"/>
              </a:rPr>
              <a:t>Грифинг</a:t>
            </a:r>
            <a:r>
              <a:rPr lang="ru-RU" altLang="ru-RU" sz="2400" b="1" dirty="0" smtClean="0">
                <a:latin typeface="Times New Roman" pitchFamily="18" charset="0"/>
              </a:rPr>
              <a:t>.  </a:t>
            </a:r>
          </a:p>
        </p:txBody>
      </p:sp>
      <p:pic>
        <p:nvPicPr>
          <p:cNvPr id="6" name="Рисунок 1"/>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pic>
        <p:nvPicPr>
          <p:cNvPr id="7" name="Содержимое 5" descr="I_erhHrzvAk.jpg"/>
          <p:cNvPicPr>
            <a:picLocks noGrp="1" noChangeAspect="1"/>
          </p:cNvPicPr>
          <p:nvPr>
            <p:ph sz="half" idx="1"/>
          </p:nvPr>
        </p:nvPicPr>
        <p:blipFill>
          <a:blip r:embed="rId4" cstate="print"/>
          <a:stretch>
            <a:fillRect/>
          </a:stretch>
        </p:blipFill>
        <p:spPr>
          <a:xfrm>
            <a:off x="683568" y="1196752"/>
            <a:ext cx="2448272" cy="5307908"/>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1196752"/>
            <a:ext cx="8229600" cy="5472608"/>
          </a:xfrm>
        </p:spPr>
        <p:txBody>
          <a:bodyPr>
            <a:noAutofit/>
          </a:bodyPr>
          <a:lstStyle/>
          <a:p>
            <a:pPr>
              <a:buNone/>
            </a:pPr>
            <a:r>
              <a:rPr lang="ru-RU" sz="1400" b="1" dirty="0" smtClean="0">
                <a:latin typeface="Times New Roman" pitchFamily="18" charset="0"/>
                <a:cs typeface="Times New Roman" pitchFamily="18" charset="0"/>
              </a:rPr>
              <a:t>1. Никогда</a:t>
            </a:r>
            <a:r>
              <a:rPr lang="ru-RU" sz="1400" dirty="0" smtClean="0">
                <a:latin typeface="Times New Roman" pitchFamily="18" charset="0"/>
                <a:cs typeface="Times New Roman" pitchFamily="18" charset="0"/>
              </a:rPr>
              <a:t> не отвечай прямо на поставленный вопрос и не раскрывай полностью свою позицию.</a:t>
            </a:r>
          </a:p>
          <a:p>
            <a:pPr>
              <a:buNone/>
            </a:pPr>
            <a:r>
              <a:rPr lang="ru-RU" sz="1400" dirty="0" smtClean="0">
                <a:latin typeface="Times New Roman" pitchFamily="18" charset="0"/>
                <a:cs typeface="Times New Roman" pitchFamily="18" charset="0"/>
              </a:rPr>
              <a:t>Так ты оставишь себе больше места для отступления, сказав «я имел в виду совсем не это».</a:t>
            </a:r>
          </a:p>
          <a:p>
            <a:pPr>
              <a:buNone/>
            </a:pPr>
            <a:r>
              <a:rPr lang="ru-RU" sz="1400" b="1" dirty="0" smtClean="0">
                <a:latin typeface="Times New Roman" pitchFamily="18" charset="0"/>
                <a:cs typeface="Times New Roman" pitchFamily="18" charset="0"/>
              </a:rPr>
              <a:t>2. Помни</a:t>
            </a:r>
            <a:r>
              <a:rPr lang="ru-RU" sz="1400" dirty="0" smtClean="0">
                <a:latin typeface="Times New Roman" pitchFamily="18" charset="0"/>
                <a:cs typeface="Times New Roman" pitchFamily="18" charset="0"/>
              </a:rPr>
              <a:t> — оппонент всё время должен доказывать, что он не верблюд. Если он </a:t>
            </a:r>
            <a:r>
              <a:rPr lang="ru-RU" sz="1400" dirty="0" err="1" smtClean="0">
                <a:latin typeface="Times New Roman" pitchFamily="18" charset="0"/>
                <a:cs typeface="Times New Roman" pitchFamily="18" charset="0"/>
              </a:rPr>
              <a:t>будетдоказывать</a:t>
            </a:r>
            <a:endParaRPr lang="ru-RU" sz="1400" dirty="0" smtClean="0">
              <a:latin typeface="Times New Roman" pitchFamily="18" charset="0"/>
              <a:cs typeface="Times New Roman" pitchFamily="18" charset="0"/>
            </a:endParaRPr>
          </a:p>
          <a:p>
            <a:pPr>
              <a:buNone/>
            </a:pPr>
            <a:r>
              <a:rPr lang="ru-RU" sz="1400" dirty="0" smtClean="0">
                <a:latin typeface="Times New Roman" pitchFamily="18" charset="0"/>
                <a:cs typeface="Times New Roman" pitchFamily="18" charset="0"/>
              </a:rPr>
              <a:t>любую ерунду, то у него не будет времени разоблачать тебя и зрителям будет казаться, что ты</a:t>
            </a:r>
          </a:p>
          <a:p>
            <a:pPr>
              <a:buNone/>
            </a:pPr>
            <a:r>
              <a:rPr lang="ru-RU" sz="1400" dirty="0" smtClean="0">
                <a:latin typeface="Times New Roman" pitchFamily="18" charset="0"/>
                <a:cs typeface="Times New Roman" pitchFamily="18" charset="0"/>
              </a:rPr>
              <a:t>ведёшь.</a:t>
            </a:r>
          </a:p>
          <a:p>
            <a:pPr>
              <a:buNone/>
            </a:pPr>
            <a:r>
              <a:rPr lang="ru-RU" sz="1400" b="1" dirty="0" smtClean="0">
                <a:latin typeface="Times New Roman" pitchFamily="18" charset="0"/>
                <a:cs typeface="Times New Roman" pitchFamily="18" charset="0"/>
              </a:rPr>
              <a:t>3. Никогда</a:t>
            </a:r>
            <a:r>
              <a:rPr lang="ru-RU" sz="1400" dirty="0" smtClean="0">
                <a:latin typeface="Times New Roman" pitchFamily="18" charset="0"/>
                <a:cs typeface="Times New Roman" pitchFamily="18" charset="0"/>
              </a:rPr>
              <a:t> не спорь с другим троллем. Если у тебя есть выбор на чей пост отвечать, выбирай</a:t>
            </a:r>
          </a:p>
          <a:p>
            <a:pPr>
              <a:buNone/>
            </a:pPr>
            <a:r>
              <a:rPr lang="ru-RU" sz="1400" dirty="0" smtClean="0">
                <a:latin typeface="Times New Roman" pitchFamily="18" charset="0"/>
                <a:cs typeface="Times New Roman" pitchFamily="18" charset="0"/>
              </a:rPr>
              <a:t>новичков, которые наивно пытаются разговаривать с тобой, как с вменяемым человеком. Они</a:t>
            </a:r>
          </a:p>
          <a:p>
            <a:pPr>
              <a:buNone/>
            </a:pPr>
            <a:r>
              <a:rPr lang="ru-RU" sz="1400" dirty="0" smtClean="0">
                <a:latin typeface="Times New Roman" pitchFamily="18" charset="0"/>
                <a:cs typeface="Times New Roman" pitchFamily="18" charset="0"/>
              </a:rPr>
              <a:t>самые лёгкие жертвы, и ты не можешь им проиграть.</a:t>
            </a:r>
          </a:p>
          <a:p>
            <a:pPr>
              <a:buNone/>
            </a:pPr>
            <a:r>
              <a:rPr lang="ru-RU" sz="1400" b="1" dirty="0" smtClean="0">
                <a:latin typeface="Times New Roman" pitchFamily="18" charset="0"/>
                <a:cs typeface="Times New Roman" pitchFamily="18" charset="0"/>
              </a:rPr>
              <a:t>4. К троллю</a:t>
            </a:r>
            <a:r>
              <a:rPr lang="ru-RU" sz="1400" dirty="0" smtClean="0">
                <a:latin typeface="Times New Roman" pitchFamily="18" charset="0"/>
                <a:cs typeface="Times New Roman" pitchFamily="18" charset="0"/>
              </a:rPr>
              <a:t> не липнет грязь. Что бы тебе ни писали, всегда оставайся бодрым, невозмутимым и</a:t>
            </a:r>
          </a:p>
          <a:p>
            <a:pPr>
              <a:buNone/>
            </a:pPr>
            <a:r>
              <a:rPr lang="ru-RU" sz="1400" dirty="0" smtClean="0">
                <a:latin typeface="Times New Roman" pitchFamily="18" charset="0"/>
                <a:cs typeface="Times New Roman" pitchFamily="18" charset="0"/>
              </a:rPr>
              <a:t>лощёным. Это бесит.</a:t>
            </a:r>
          </a:p>
          <a:p>
            <a:pPr>
              <a:buNone/>
            </a:pPr>
            <a:r>
              <a:rPr lang="ru-RU" sz="1400" b="1" dirty="0" smtClean="0">
                <a:latin typeface="Times New Roman" pitchFamily="18" charset="0"/>
                <a:cs typeface="Times New Roman" pitchFamily="18" charset="0"/>
              </a:rPr>
              <a:t>5. Не занимайся</a:t>
            </a:r>
            <a:r>
              <a:rPr lang="ru-RU" sz="1400" dirty="0" smtClean="0">
                <a:latin typeface="Times New Roman" pitchFamily="18" charset="0"/>
                <a:cs typeface="Times New Roman" pitchFamily="18" charset="0"/>
              </a:rPr>
              <a:t> примитивной грубостью и </a:t>
            </a:r>
            <a:r>
              <a:rPr lang="ru-RU" sz="1400" dirty="0" err="1" smtClean="0">
                <a:latin typeface="Times New Roman" pitchFamily="18" charset="0"/>
                <a:cs typeface="Times New Roman" pitchFamily="18" charset="0"/>
              </a:rPr>
              <a:t>флеймом</a:t>
            </a:r>
            <a:r>
              <a:rPr lang="ru-RU" sz="1400" dirty="0" smtClean="0">
                <a:latin typeface="Times New Roman" pitchFamily="18" charset="0"/>
                <a:cs typeface="Times New Roman" pitchFamily="18" charset="0"/>
              </a:rPr>
              <a:t>. Едкие насмешливые подколки в сто раз</a:t>
            </a:r>
          </a:p>
          <a:p>
            <a:pPr>
              <a:buNone/>
            </a:pPr>
            <a:r>
              <a:rPr lang="ru-RU" sz="1400" dirty="0" smtClean="0">
                <a:latin typeface="Times New Roman" pitchFamily="18" charset="0"/>
                <a:cs typeface="Times New Roman" pitchFamily="18" charset="0"/>
              </a:rPr>
              <a:t>обиднее. К тому же модератор не найдёт предлога заткнуть тебе рот, как бы ему этого ни</a:t>
            </a:r>
          </a:p>
          <a:p>
            <a:pPr>
              <a:buNone/>
            </a:pPr>
            <a:r>
              <a:rPr lang="ru-RU" sz="1400" dirty="0" smtClean="0">
                <a:latin typeface="Times New Roman" pitchFamily="18" charset="0"/>
                <a:cs typeface="Times New Roman" pitchFamily="18" charset="0"/>
              </a:rPr>
              <a:t>хотелось.</a:t>
            </a:r>
          </a:p>
          <a:p>
            <a:pPr>
              <a:buNone/>
            </a:pPr>
            <a:r>
              <a:rPr lang="ru-RU" sz="1400" b="1" dirty="0" smtClean="0">
                <a:latin typeface="Times New Roman" pitchFamily="18" charset="0"/>
                <a:cs typeface="Times New Roman" pitchFamily="18" charset="0"/>
              </a:rPr>
              <a:t>6. Если</a:t>
            </a:r>
            <a:r>
              <a:rPr lang="ru-RU" sz="1400" dirty="0" smtClean="0">
                <a:latin typeface="Times New Roman" pitchFamily="18" charset="0"/>
                <a:cs typeface="Times New Roman" pitchFamily="18" charset="0"/>
              </a:rPr>
              <a:t> в посте оппонента 90 % неотразимых аргументов на которые нечего возразить,</a:t>
            </a:r>
          </a:p>
          <a:p>
            <a:pPr>
              <a:buNone/>
            </a:pPr>
            <a:r>
              <a:rPr lang="ru-RU" sz="1400" dirty="0" smtClean="0">
                <a:latin typeface="Times New Roman" pitchFamily="18" charset="0"/>
                <a:cs typeface="Times New Roman" pitchFamily="18" charset="0"/>
              </a:rPr>
              <a:t>проигнорируй их. Затем найди слабое место в оставшихся 10 % и раскрути его.</a:t>
            </a:r>
          </a:p>
          <a:p>
            <a:pPr>
              <a:buNone/>
            </a:pPr>
            <a:r>
              <a:rPr lang="ru-RU" sz="1400" b="1" dirty="0" smtClean="0">
                <a:latin typeface="Times New Roman" pitchFamily="18" charset="0"/>
                <a:cs typeface="Times New Roman" pitchFamily="18" charset="0"/>
              </a:rPr>
              <a:t>7. Если</a:t>
            </a:r>
            <a:r>
              <a:rPr lang="ru-RU" sz="1400" dirty="0" smtClean="0">
                <a:latin typeface="Times New Roman" pitchFamily="18" charset="0"/>
                <a:cs typeface="Times New Roman" pitchFamily="18" charset="0"/>
              </a:rPr>
              <a:t> тебя поймали на подтасовке или ошибке, делай вид, что ничего не случилось и переведи</a:t>
            </a:r>
          </a:p>
          <a:p>
            <a:pPr>
              <a:buNone/>
            </a:pPr>
            <a:r>
              <a:rPr lang="ru-RU" sz="1400" dirty="0" smtClean="0">
                <a:latin typeface="Times New Roman" pitchFamily="18" charset="0"/>
                <a:cs typeface="Times New Roman" pitchFamily="18" charset="0"/>
              </a:rPr>
              <a:t>спор на другую тему, где ты можешь захватить инициативу. Никогда не признавай своих ошибок, не</a:t>
            </a:r>
          </a:p>
          <a:p>
            <a:pPr>
              <a:buNone/>
            </a:pPr>
            <a:r>
              <a:rPr lang="ru-RU" sz="1400" dirty="0" smtClean="0">
                <a:latin typeface="Times New Roman" pitchFamily="18" charset="0"/>
                <a:cs typeface="Times New Roman" pitchFamily="18" charset="0"/>
              </a:rPr>
              <a:t>оправдывайся и не защищайся — это недостойно настоящего тролля.</a:t>
            </a:r>
          </a:p>
          <a:p>
            <a:pPr>
              <a:buNone/>
            </a:pPr>
            <a:r>
              <a:rPr lang="ru-RU" sz="1400" b="1" dirty="0" smtClean="0">
                <a:latin typeface="Times New Roman" pitchFamily="18" charset="0"/>
                <a:cs typeface="Times New Roman" pitchFamily="18" charset="0"/>
              </a:rPr>
              <a:t>8. Создавай</a:t>
            </a:r>
            <a:r>
              <a:rPr lang="ru-RU" sz="1400" dirty="0" smtClean="0">
                <a:latin typeface="Times New Roman" pitchFamily="18" charset="0"/>
                <a:cs typeface="Times New Roman" pitchFamily="18" charset="0"/>
              </a:rPr>
              <a:t> своим постам ореол самоочевидности. Фразы «любому известно, что…», «только </a:t>
            </a:r>
            <a:r>
              <a:rPr lang="ru-RU" sz="1400" dirty="0" err="1" smtClean="0">
                <a:latin typeface="Times New Roman" pitchFamily="18" charset="0"/>
                <a:cs typeface="Times New Roman" pitchFamily="18" charset="0"/>
              </a:rPr>
              <a:t>дурак</a:t>
            </a:r>
            <a:r>
              <a:rPr lang="ru-RU" sz="1400" dirty="0" smtClean="0">
                <a:latin typeface="Times New Roman" pitchFamily="18" charset="0"/>
                <a:cs typeface="Times New Roman" pitchFamily="18" charset="0"/>
              </a:rPr>
              <a:t> не</a:t>
            </a:r>
          </a:p>
          <a:p>
            <a:pPr>
              <a:buNone/>
            </a:pPr>
            <a:r>
              <a:rPr lang="ru-RU" sz="1400" dirty="0" smtClean="0">
                <a:latin typeface="Times New Roman" pitchFamily="18" charset="0"/>
                <a:cs typeface="Times New Roman" pitchFamily="18" charset="0"/>
              </a:rPr>
              <a:t>знает,  что…», «давно выяснили, что…» творят чудеса.</a:t>
            </a:r>
          </a:p>
          <a:p>
            <a:endParaRPr lang="ru-RU" sz="1400" dirty="0">
              <a:latin typeface="Times New Roman" pitchFamily="18" charset="0"/>
              <a:cs typeface="Times New Roman" pitchFamily="18" charset="0"/>
            </a:endParaRPr>
          </a:p>
        </p:txBody>
      </p:sp>
      <p:sp>
        <p:nvSpPr>
          <p:cNvPr id="7"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normAutofit fontScale="90000"/>
          </a:bodyPr>
          <a:lstStyle/>
          <a:p>
            <a:pPr algn="l"/>
            <a:r>
              <a:rPr lang="ru-RU" sz="2400" b="1" dirty="0" smtClean="0">
                <a:latin typeface="Times New Roman" pitchFamily="18" charset="0"/>
                <a:cs typeface="Times New Roman" pitchFamily="18" charset="0"/>
              </a:rPr>
              <a:t>Уроки </a:t>
            </a:r>
            <a:r>
              <a:rPr lang="ru-RU" sz="2400" b="1" dirty="0" err="1" smtClean="0">
                <a:latin typeface="Times New Roman" pitchFamily="18" charset="0"/>
                <a:cs typeface="Times New Roman" pitchFamily="18" charset="0"/>
              </a:rPr>
              <a:t>троллинга</a:t>
            </a:r>
            <a:r>
              <a:rPr lang="ru-RU" sz="2400" b="1" dirty="0" smtClean="0">
                <a:latin typeface="Times New Roman" pitchFamily="18" charset="0"/>
                <a:cs typeface="Times New Roman" pitchFamily="18" charset="0"/>
              </a:rPr>
              <a:t> для чайников. 19 советов начинающему троллю.</a:t>
            </a:r>
            <a:br>
              <a:rPr lang="ru-RU" sz="2400" b="1" dirty="0" smtClean="0">
                <a:latin typeface="Times New Roman" pitchFamily="18" charset="0"/>
                <a:cs typeface="Times New Roman" pitchFamily="18" charset="0"/>
              </a:rPr>
            </a:br>
            <a:endParaRPr lang="ru-RU" altLang="ru-RU" sz="2400" b="1" dirty="0" smtClean="0">
              <a:latin typeface="Times New Roman" pitchFamily="18" charset="0"/>
            </a:endParaRPr>
          </a:p>
        </p:txBody>
      </p:sp>
      <p:pic>
        <p:nvPicPr>
          <p:cNvPr id="8"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a:xfrm>
            <a:off x="179512" y="0"/>
            <a:ext cx="8856984" cy="6741368"/>
          </a:xfrm>
        </p:spPr>
        <p:txBody>
          <a:bodyPr>
            <a:noAutofit/>
          </a:bodyPr>
          <a:lstStyle/>
          <a:p>
            <a:pPr>
              <a:buNone/>
            </a:pPr>
            <a:r>
              <a:rPr lang="ru-RU" sz="1400" b="1" dirty="0" smtClean="0">
                <a:latin typeface="Times New Roman" pitchFamily="18" charset="0"/>
                <a:cs typeface="Times New Roman" pitchFamily="18" charset="0"/>
              </a:rPr>
              <a:t>9. На свете</a:t>
            </a:r>
            <a:r>
              <a:rPr lang="ru-RU" sz="1400" dirty="0" smtClean="0">
                <a:latin typeface="Times New Roman" pitchFamily="18" charset="0"/>
                <a:cs typeface="Times New Roman" pitchFamily="18" charset="0"/>
              </a:rPr>
              <a:t> нет абсолютно бесспорных истин, поэтому тролль любой пост может повернуть против оппонента:</a:t>
            </a:r>
          </a:p>
          <a:p>
            <a:r>
              <a:rPr lang="ru-RU" sz="1400" dirty="0" smtClean="0">
                <a:latin typeface="Times New Roman" pitchFamily="18" charset="0"/>
                <a:cs typeface="Times New Roman" pitchFamily="18" charset="0"/>
              </a:rPr>
              <a:t>если кто-то высказывает экспертную оценку — скажи, что это лишь его мнение;</a:t>
            </a:r>
          </a:p>
          <a:p>
            <a:r>
              <a:rPr lang="ru-RU" sz="1400" dirty="0" smtClean="0">
                <a:latin typeface="Times New Roman" pitchFamily="18" charset="0"/>
                <a:cs typeface="Times New Roman" pitchFamily="18" charset="0"/>
              </a:rPr>
              <a:t>если тебе приводят какие-либо факты — скажи, что источник недостоверен;</a:t>
            </a:r>
          </a:p>
          <a:p>
            <a:r>
              <a:rPr lang="ru-RU" sz="1400" dirty="0" smtClean="0">
                <a:latin typeface="Times New Roman" pitchFamily="18" charset="0"/>
                <a:cs typeface="Times New Roman" pitchFamily="18" charset="0"/>
              </a:rPr>
              <a:t>если говорят, что дважды два четыре — ответь, что это не аргумент.</a:t>
            </a:r>
          </a:p>
          <a:p>
            <a:pPr>
              <a:buNone/>
            </a:pPr>
            <a:r>
              <a:rPr lang="ru-RU" sz="1400" b="1" dirty="0" smtClean="0">
                <a:latin typeface="Times New Roman" pitchFamily="18" charset="0"/>
                <a:cs typeface="Times New Roman" pitchFamily="18" charset="0"/>
              </a:rPr>
              <a:t>10. Одна из лучших тактик </a:t>
            </a:r>
            <a:r>
              <a:rPr lang="ru-RU" sz="1400" dirty="0" smtClean="0">
                <a:latin typeface="Times New Roman" pitchFamily="18" charset="0"/>
                <a:cs typeface="Times New Roman" pitchFamily="18" charset="0"/>
              </a:rPr>
              <a:t>— довести оппонента до бешенства (у хорошего тролля это получается без труда), а</a:t>
            </a:r>
          </a:p>
          <a:p>
            <a:pPr>
              <a:buNone/>
            </a:pPr>
            <a:r>
              <a:rPr lang="ru-RU" sz="1400" dirty="0" smtClean="0">
                <a:latin typeface="Times New Roman" pitchFamily="18" charset="0"/>
                <a:cs typeface="Times New Roman" pitchFamily="18" charset="0"/>
              </a:rPr>
              <a:t>когда появится хоть малый намёк на </a:t>
            </a:r>
            <a:r>
              <a:rPr lang="ru-RU" sz="1400" dirty="0" err="1" smtClean="0">
                <a:latin typeface="Times New Roman" pitchFamily="18" charset="0"/>
                <a:cs typeface="Times New Roman" pitchFamily="18" charset="0"/>
              </a:rPr>
              <a:t>флейм</a:t>
            </a:r>
            <a:r>
              <a:rPr lang="ru-RU" sz="1400" dirty="0" smtClean="0">
                <a:latin typeface="Times New Roman" pitchFamily="18" charset="0"/>
                <a:cs typeface="Times New Roman" pitchFamily="18" charset="0"/>
              </a:rPr>
              <a:t>, оскорблено заяви, что у оппонентов кончились аргументы и они</a:t>
            </a:r>
          </a:p>
          <a:p>
            <a:pPr>
              <a:buNone/>
            </a:pPr>
            <a:r>
              <a:rPr lang="ru-RU" sz="1400" dirty="0" smtClean="0">
                <a:latin typeface="Times New Roman" pitchFamily="18" charset="0"/>
                <a:cs typeface="Times New Roman" pitchFamily="18" charset="0"/>
              </a:rPr>
              <a:t>перешли на личности.</a:t>
            </a:r>
          </a:p>
          <a:p>
            <a:pPr>
              <a:buNone/>
            </a:pPr>
            <a:r>
              <a:rPr lang="ru-RU" sz="1400" b="1" dirty="0" smtClean="0">
                <a:latin typeface="Times New Roman" pitchFamily="18" charset="0"/>
                <a:cs typeface="Times New Roman" pitchFamily="18" charset="0"/>
              </a:rPr>
              <a:t>11. Другой хороший приём</a:t>
            </a:r>
            <a:r>
              <a:rPr lang="ru-RU" sz="1400" dirty="0" smtClean="0">
                <a:latin typeface="Times New Roman" pitchFamily="18" charset="0"/>
                <a:cs typeface="Times New Roman" pitchFamily="18" charset="0"/>
              </a:rPr>
              <a:t> — апеллировать к уму оппонента. «Ты же умный человек и сам понимаешь, что…»</a:t>
            </a:r>
          </a:p>
          <a:p>
            <a:pPr>
              <a:buNone/>
            </a:pPr>
            <a:r>
              <a:rPr lang="ru-RU" sz="1400" dirty="0" smtClean="0">
                <a:latin typeface="Times New Roman" pitchFamily="18" charset="0"/>
                <a:cs typeface="Times New Roman" pitchFamily="18" charset="0"/>
              </a:rPr>
              <a:t>Если он всё-таки возразит, всем покажется, что он сам признал, что он </a:t>
            </a:r>
            <a:r>
              <a:rPr lang="ru-RU" sz="1400" dirty="0" err="1" smtClean="0">
                <a:latin typeface="Times New Roman" pitchFamily="18" charset="0"/>
                <a:cs typeface="Times New Roman" pitchFamily="18" charset="0"/>
              </a:rPr>
              <a:t>идиот</a:t>
            </a:r>
            <a:r>
              <a:rPr lang="ru-RU" sz="1400" dirty="0" smtClean="0">
                <a:latin typeface="Times New Roman" pitchFamily="18" charset="0"/>
                <a:cs typeface="Times New Roman" pitchFamily="18" charset="0"/>
              </a:rPr>
              <a:t>.</a:t>
            </a:r>
          </a:p>
          <a:p>
            <a:pPr>
              <a:buNone/>
            </a:pPr>
            <a:r>
              <a:rPr lang="ru-RU" sz="1400" b="1" dirty="0" smtClean="0">
                <a:latin typeface="Times New Roman" pitchFamily="18" charset="0"/>
                <a:cs typeface="Times New Roman" pitchFamily="18" charset="0"/>
              </a:rPr>
              <a:t>12. Если</a:t>
            </a:r>
            <a:r>
              <a:rPr lang="ru-RU" sz="1400" dirty="0" smtClean="0">
                <a:latin typeface="Times New Roman" pitchFamily="18" charset="0"/>
                <a:cs typeface="Times New Roman" pitchFamily="18" charset="0"/>
              </a:rPr>
              <a:t> тебя прижали к стенке, демонстративно зевни и скажи: «Всё это полная чушь. Я считаю, что…».</a:t>
            </a:r>
          </a:p>
          <a:p>
            <a:pPr>
              <a:buNone/>
            </a:pPr>
            <a:r>
              <a:rPr lang="ru-RU" sz="1400" dirty="0" smtClean="0">
                <a:latin typeface="Times New Roman" pitchFamily="18" charset="0"/>
                <a:cs typeface="Times New Roman" pitchFamily="18" charset="0"/>
              </a:rPr>
              <a:t>Аргумент «всё  это чушь» принципиально неопровержим.</a:t>
            </a:r>
          </a:p>
          <a:p>
            <a:pPr>
              <a:buNone/>
            </a:pPr>
            <a:r>
              <a:rPr lang="ru-RU" sz="1400" b="1" dirty="0" smtClean="0">
                <a:latin typeface="Times New Roman" pitchFamily="18" charset="0"/>
                <a:cs typeface="Times New Roman" pitchFamily="18" charset="0"/>
              </a:rPr>
              <a:t>13. Фраз</a:t>
            </a:r>
            <a:r>
              <a:rPr lang="ru-RU" sz="1400" dirty="0" smtClean="0">
                <a:latin typeface="Times New Roman" pitchFamily="18" charset="0"/>
                <a:cs typeface="Times New Roman" pitchFamily="18" charset="0"/>
              </a:rPr>
              <a:t>а: «Оппоненты так и не привели никаких доказательств» — лучший друг тролля. Не бойся использовать</a:t>
            </a:r>
          </a:p>
          <a:p>
            <a:pPr>
              <a:buNone/>
            </a:pPr>
            <a:r>
              <a:rPr lang="ru-RU" sz="1400" dirty="0" smtClean="0">
                <a:latin typeface="Times New Roman" pitchFamily="18" charset="0"/>
                <a:cs typeface="Times New Roman" pitchFamily="18" charset="0"/>
              </a:rPr>
              <a:t>её, даже если неопровержимые доказательства были в каждой строке. </a:t>
            </a:r>
          </a:p>
          <a:p>
            <a:pPr>
              <a:buNone/>
            </a:pPr>
            <a:r>
              <a:rPr lang="ru-RU" sz="1400" b="1" dirty="0" smtClean="0">
                <a:latin typeface="Times New Roman" pitchFamily="18" charset="0"/>
                <a:cs typeface="Times New Roman" pitchFamily="18" charset="0"/>
              </a:rPr>
              <a:t>14. Не бойся</a:t>
            </a:r>
            <a:r>
              <a:rPr lang="ru-RU" sz="1400" dirty="0" smtClean="0">
                <a:latin typeface="Times New Roman" pitchFamily="18" charset="0"/>
                <a:cs typeface="Times New Roman" pitchFamily="18" charset="0"/>
              </a:rPr>
              <a:t> с наглой мордой заявлять, что белое — это чёрное, а чёрное — это белое. Как ни странно, доказать</a:t>
            </a:r>
          </a:p>
          <a:p>
            <a:pPr>
              <a:buNone/>
            </a:pPr>
            <a:r>
              <a:rPr lang="ru-RU" sz="1400" dirty="0" smtClean="0">
                <a:latin typeface="Times New Roman" pitchFamily="18" charset="0"/>
                <a:cs typeface="Times New Roman" pitchFamily="18" charset="0"/>
              </a:rPr>
              <a:t>обратное очень тяжело.</a:t>
            </a:r>
          </a:p>
          <a:p>
            <a:pPr>
              <a:buNone/>
            </a:pPr>
            <a:r>
              <a:rPr lang="ru-RU" sz="1400" b="1" dirty="0" smtClean="0">
                <a:latin typeface="Times New Roman" pitchFamily="18" charset="0"/>
                <a:cs typeface="Times New Roman" pitchFamily="18" charset="0"/>
              </a:rPr>
              <a:t>15. Для тролля </a:t>
            </a:r>
            <a:r>
              <a:rPr lang="ru-RU" sz="1400" dirty="0" smtClean="0">
                <a:latin typeface="Times New Roman" pitchFamily="18" charset="0"/>
                <a:cs typeface="Times New Roman" pitchFamily="18" charset="0"/>
              </a:rPr>
              <a:t>нет чинов и званий. Ссылка на чей-либо авторитет никогда не является доказательством и может</a:t>
            </a:r>
          </a:p>
          <a:p>
            <a:pPr>
              <a:buNone/>
            </a:pPr>
            <a:r>
              <a:rPr lang="ru-RU" sz="1400" dirty="0" smtClean="0">
                <a:latin typeface="Times New Roman" pitchFamily="18" charset="0"/>
                <a:cs typeface="Times New Roman" pitchFamily="18" charset="0"/>
              </a:rPr>
              <a:t>быть развенчана простым «А своих собственных мыслей у Вас нет?».</a:t>
            </a:r>
          </a:p>
          <a:p>
            <a:pPr>
              <a:buNone/>
            </a:pPr>
            <a:r>
              <a:rPr lang="ru-RU" sz="1400" b="1" dirty="0" smtClean="0">
                <a:latin typeface="Times New Roman" pitchFamily="18" charset="0"/>
                <a:cs typeface="Times New Roman" pitchFamily="18" charset="0"/>
              </a:rPr>
              <a:t>16. Запомни</a:t>
            </a:r>
            <a:r>
              <a:rPr lang="ru-RU" sz="1400" dirty="0" smtClean="0">
                <a:latin typeface="Times New Roman" pitchFamily="18" charset="0"/>
                <a:cs typeface="Times New Roman" pitchFamily="18" charset="0"/>
              </a:rPr>
              <a:t>, что слово «обоснуй» является грубым ругательством. Если тебя обозвали «обоснуем», заяви в</a:t>
            </a:r>
          </a:p>
          <a:p>
            <a:pPr>
              <a:buNone/>
            </a:pPr>
            <a:r>
              <a:rPr lang="ru-RU" sz="1400" dirty="0" smtClean="0">
                <a:latin typeface="Times New Roman" pitchFamily="18" charset="0"/>
                <a:cs typeface="Times New Roman" pitchFamily="18" charset="0"/>
              </a:rPr>
              <a:t>ответ, что всё уже было сказано раньше, и что оппоненты не умеют читать твои посты.</a:t>
            </a:r>
          </a:p>
          <a:p>
            <a:pPr>
              <a:buNone/>
            </a:pPr>
            <a:r>
              <a:rPr lang="ru-RU" sz="1400" b="1" dirty="0" smtClean="0">
                <a:latin typeface="Times New Roman" pitchFamily="18" charset="0"/>
                <a:cs typeface="Times New Roman" pitchFamily="18" charset="0"/>
              </a:rPr>
              <a:t>17. Никогда н</a:t>
            </a:r>
            <a:r>
              <a:rPr lang="ru-RU" sz="1400" dirty="0" smtClean="0">
                <a:latin typeface="Times New Roman" pitchFamily="18" charset="0"/>
                <a:cs typeface="Times New Roman" pitchFamily="18" charset="0"/>
              </a:rPr>
              <a:t>е заканчивай спор первым. Дождись, когда оппоненты поймут, что с тобой говорить бесполезно и</a:t>
            </a:r>
          </a:p>
          <a:p>
            <a:pPr>
              <a:buNone/>
            </a:pPr>
            <a:r>
              <a:rPr lang="ru-RU" sz="1400" dirty="0" smtClean="0">
                <a:latin typeface="Times New Roman" pitchFamily="18" charset="0"/>
                <a:cs typeface="Times New Roman" pitchFamily="18" charset="0"/>
              </a:rPr>
              <a:t>свалят, а потом заяви о своей победе.</a:t>
            </a:r>
          </a:p>
          <a:p>
            <a:pPr>
              <a:buNone/>
            </a:pPr>
            <a:r>
              <a:rPr lang="ru-RU" sz="1400" b="1" dirty="0" smtClean="0">
                <a:latin typeface="Times New Roman" pitchFamily="18" charset="0"/>
                <a:cs typeface="Times New Roman" pitchFamily="18" charset="0"/>
              </a:rPr>
              <a:t>18. Если</a:t>
            </a:r>
            <a:r>
              <a:rPr lang="ru-RU" sz="1400" dirty="0" smtClean="0">
                <a:latin typeface="Times New Roman" pitchFamily="18" charset="0"/>
                <a:cs typeface="Times New Roman" pitchFamily="18" charset="0"/>
              </a:rPr>
              <a:t> тебе нечего сказать, цитируй </a:t>
            </a:r>
            <a:r>
              <a:rPr lang="ru-RU" sz="1400" dirty="0" err="1" smtClean="0">
                <a:latin typeface="Times New Roman" pitchFamily="18" charset="0"/>
                <a:cs typeface="Times New Roman" pitchFamily="18" charset="0"/>
              </a:rPr>
              <a:t>bash.org.ru</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udaff.com</a:t>
            </a:r>
            <a:r>
              <a:rPr lang="ru-RU" sz="1400" dirty="0" smtClean="0">
                <a:latin typeface="Times New Roman" pitchFamily="18" charset="0"/>
                <a:cs typeface="Times New Roman" pitchFamily="18" charset="0"/>
              </a:rPr>
              <a:t>, известные </a:t>
            </a:r>
            <a:r>
              <a:rPr lang="ru-RU" sz="1400" dirty="0" err="1" smtClean="0">
                <a:latin typeface="Times New Roman" pitchFamily="18" charset="0"/>
                <a:cs typeface="Times New Roman" pitchFamily="18" charset="0"/>
              </a:rPr>
              <a:t>блоги</a:t>
            </a:r>
            <a:r>
              <a:rPr lang="ru-RU" sz="1400" dirty="0" smtClean="0">
                <a:latin typeface="Times New Roman" pitchFamily="18" charset="0"/>
                <a:cs typeface="Times New Roman" pitchFamily="18" charset="0"/>
              </a:rPr>
              <a:t> в ЖЖ. Это очень круто и вызывает</a:t>
            </a:r>
          </a:p>
          <a:p>
            <a:pPr>
              <a:buNone/>
            </a:pPr>
            <a:r>
              <a:rPr lang="ru-RU" sz="1400" dirty="0" smtClean="0">
                <a:latin typeface="Times New Roman" pitchFamily="18" charset="0"/>
                <a:cs typeface="Times New Roman" pitchFamily="18" charset="0"/>
              </a:rPr>
              <a:t>уважение. Возьми две или три фразы и повторяй их постоянно.</a:t>
            </a:r>
          </a:p>
          <a:p>
            <a:pPr>
              <a:buNone/>
            </a:pPr>
            <a:r>
              <a:rPr lang="ru-RU" sz="1400" b="1" dirty="0" smtClean="0">
                <a:latin typeface="Times New Roman" pitchFamily="18" charset="0"/>
                <a:cs typeface="Times New Roman" pitchFamily="18" charset="0"/>
              </a:rPr>
              <a:t>19. И, наконец, последнее</a:t>
            </a:r>
            <a:r>
              <a:rPr lang="ru-RU" sz="1400" dirty="0" smtClean="0">
                <a:latin typeface="Times New Roman" pitchFamily="18" charset="0"/>
                <a:cs typeface="Times New Roman" pitchFamily="18" charset="0"/>
              </a:rPr>
              <a:t>… Помни, все вокруг знают, что ты — тролль. Поэтому Вас не должно заботить их</a:t>
            </a:r>
          </a:p>
          <a:p>
            <a:pPr>
              <a:buNone/>
            </a:pPr>
            <a:r>
              <a:rPr lang="ru-RU" sz="1400" dirty="0" smtClean="0">
                <a:latin typeface="Times New Roman" pitchFamily="18" charset="0"/>
                <a:cs typeface="Times New Roman" pitchFamily="18" charset="0"/>
              </a:rPr>
              <a:t>мнение. </a:t>
            </a:r>
            <a:r>
              <a:rPr lang="ru-RU" sz="1400" b="1" dirty="0" smtClean="0">
                <a:latin typeface="Times New Roman" pitchFamily="18" charset="0"/>
                <a:cs typeface="Times New Roman" pitchFamily="18" charset="0"/>
              </a:rPr>
              <a:t>Все это ты делаешь, чтобы подняться в своих глазах, а не в чужих.</a:t>
            </a:r>
          </a:p>
          <a:p>
            <a:endParaRPr lang="ru-RU" sz="1400" dirty="0" smtClean="0"/>
          </a:p>
          <a:p>
            <a:endParaRPr lang="ru-RU" sz="1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0" y="1143000"/>
            <a:ext cx="9144000" cy="5715000"/>
          </a:xfrm>
        </p:spPr>
        <p:txBody>
          <a:bodyPr>
            <a:normAutofit/>
          </a:bodyPr>
          <a:lstStyle/>
          <a:p>
            <a:pPr eaLnBrk="1" hangingPunct="1">
              <a:lnSpc>
                <a:spcPct val="80000"/>
              </a:lnSpc>
              <a:buFontTx/>
              <a:buNone/>
            </a:pPr>
            <a:r>
              <a:rPr lang="ru-RU" sz="1000" b="1" dirty="0" smtClean="0">
                <a:latin typeface="Times New Roman" pitchFamily="18" charset="0"/>
              </a:rPr>
              <a:t>1. Бешеный Поджигатель</a:t>
            </a:r>
            <a:r>
              <a:rPr lang="ru-RU" sz="1000" dirty="0" smtClean="0">
                <a:latin typeface="Times New Roman" pitchFamily="18" charset="0"/>
              </a:rPr>
              <a:t> этот тролль любит создавать проблемы исключительно для своего </a:t>
            </a:r>
            <a:r>
              <a:rPr lang="ru-RU" sz="1000" dirty="0" err="1" smtClean="0">
                <a:latin typeface="Times New Roman" pitchFamily="18" charset="0"/>
              </a:rPr>
              <a:t>развлечения.Если</a:t>
            </a:r>
            <a:r>
              <a:rPr lang="ru-RU" sz="1000" dirty="0" smtClean="0">
                <a:latin typeface="Times New Roman" pitchFamily="18" charset="0"/>
              </a:rPr>
              <a:t> не получает нужной </a:t>
            </a:r>
            <a:r>
              <a:rPr lang="ru-RU" sz="1000" dirty="0" err="1" smtClean="0">
                <a:latin typeface="Times New Roman" pitchFamily="18" charset="0"/>
              </a:rPr>
              <a:t>реакции,то</a:t>
            </a:r>
            <a:r>
              <a:rPr lang="ru-RU" sz="1000" dirty="0" smtClean="0">
                <a:latin typeface="Times New Roman" pitchFamily="18" charset="0"/>
              </a:rPr>
              <a:t> сжигает всех на</a:t>
            </a:r>
          </a:p>
          <a:p>
            <a:pPr eaLnBrk="1" hangingPunct="1">
              <a:lnSpc>
                <a:spcPct val="80000"/>
              </a:lnSpc>
              <a:buFontTx/>
              <a:buNone/>
            </a:pPr>
            <a:r>
              <a:rPr lang="ru-RU" sz="1000" dirty="0" smtClean="0">
                <a:latin typeface="Times New Roman" pitchFamily="18" charset="0"/>
              </a:rPr>
              <a:t>пути. </a:t>
            </a:r>
            <a:r>
              <a:rPr lang="ru-RU" sz="1000" dirty="0" err="1" smtClean="0">
                <a:latin typeface="Times New Roman" pitchFamily="18" charset="0"/>
              </a:rPr>
              <a:t>Выбешивает</a:t>
            </a:r>
            <a:r>
              <a:rPr lang="ru-RU" sz="1000" dirty="0" smtClean="0">
                <a:latin typeface="Times New Roman" pitchFamily="18" charset="0"/>
              </a:rPr>
              <a:t> чем </a:t>
            </a:r>
            <a:r>
              <a:rPr lang="ru-RU" sz="1000" dirty="0" err="1" smtClean="0">
                <a:latin typeface="Times New Roman" pitchFamily="18" charset="0"/>
              </a:rPr>
              <a:t>больше,тем</a:t>
            </a:r>
            <a:r>
              <a:rPr lang="ru-RU" sz="1000" dirty="0" smtClean="0">
                <a:latin typeface="Times New Roman" pitchFamily="18" charset="0"/>
              </a:rPr>
              <a:t> лучше народа.</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2. Педантичный Грамматический Тролль</a:t>
            </a:r>
            <a:r>
              <a:rPr lang="ru-RU" sz="1000" dirty="0" smtClean="0">
                <a:latin typeface="Times New Roman" pitchFamily="18" charset="0"/>
              </a:rPr>
              <a:t> этому троллю </a:t>
            </a:r>
            <a:r>
              <a:rPr lang="ru-RU" sz="1000" dirty="0" err="1" smtClean="0">
                <a:latin typeface="Times New Roman" pitchFamily="18" charset="0"/>
              </a:rPr>
              <a:t>все-равно</a:t>
            </a:r>
            <a:r>
              <a:rPr lang="ru-RU" sz="1000" dirty="0" smtClean="0">
                <a:latin typeface="Times New Roman" pitchFamily="18" charset="0"/>
              </a:rPr>
              <a:t> о чем речь или </a:t>
            </a:r>
            <a:r>
              <a:rPr lang="ru-RU" sz="1000" dirty="0" err="1" smtClean="0">
                <a:latin typeface="Times New Roman" pitchFamily="18" charset="0"/>
              </a:rPr>
              <a:t>дискуссия.Он</a:t>
            </a:r>
            <a:r>
              <a:rPr lang="ru-RU" sz="1000" dirty="0" smtClean="0">
                <a:latin typeface="Times New Roman" pitchFamily="18" charset="0"/>
              </a:rPr>
              <a:t> цепляется к одному не правильно написанному слову и выносит</a:t>
            </a:r>
          </a:p>
          <a:p>
            <a:pPr eaLnBrk="1" hangingPunct="1">
              <a:lnSpc>
                <a:spcPct val="80000"/>
              </a:lnSpc>
              <a:buFontTx/>
              <a:buNone/>
            </a:pPr>
            <a:r>
              <a:rPr lang="ru-RU" sz="1000" dirty="0" smtClean="0">
                <a:latin typeface="Times New Roman" pitchFamily="18" charset="0"/>
              </a:rPr>
              <a:t>мозг.</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3. Плакса </a:t>
            </a:r>
            <a:r>
              <a:rPr lang="ru-RU" sz="1000" dirty="0" smtClean="0">
                <a:latin typeface="Times New Roman" pitchFamily="18" charset="0"/>
              </a:rPr>
              <a:t>- тот тролль не любит когда его </a:t>
            </a:r>
            <a:r>
              <a:rPr lang="ru-RU" sz="1000" dirty="0" err="1" smtClean="0">
                <a:latin typeface="Times New Roman" pitchFamily="18" charset="0"/>
              </a:rPr>
              <a:t>обижают.Уходит,вернее</a:t>
            </a:r>
            <a:r>
              <a:rPr lang="ru-RU" sz="1000" dirty="0" smtClean="0">
                <a:latin typeface="Times New Roman" pitchFamily="18" charset="0"/>
              </a:rPr>
              <a:t> пропадает на несколько </a:t>
            </a:r>
            <a:r>
              <a:rPr lang="ru-RU" sz="1000" dirty="0" err="1" smtClean="0">
                <a:latin typeface="Times New Roman" pitchFamily="18" charset="0"/>
              </a:rPr>
              <a:t>дней,а</a:t>
            </a:r>
            <a:r>
              <a:rPr lang="ru-RU" sz="1000" dirty="0" smtClean="0">
                <a:latin typeface="Times New Roman" pitchFamily="18" charset="0"/>
              </a:rPr>
              <a:t> потом вновь </a:t>
            </a:r>
            <a:r>
              <a:rPr lang="ru-RU" sz="1000" dirty="0" err="1" smtClean="0">
                <a:latin typeface="Times New Roman" pitchFamily="18" charset="0"/>
              </a:rPr>
              <a:t>появляется,уже</a:t>
            </a:r>
            <a:r>
              <a:rPr lang="ru-RU" sz="1000" dirty="0" smtClean="0">
                <a:latin typeface="Times New Roman" pitchFamily="18" charset="0"/>
              </a:rPr>
              <a:t> без </a:t>
            </a:r>
            <a:r>
              <a:rPr lang="ru-RU" sz="1000" dirty="0" err="1" smtClean="0">
                <a:latin typeface="Times New Roman" pitchFamily="18" charset="0"/>
              </a:rPr>
              <a:t>слез.Плакса</a:t>
            </a:r>
            <a:r>
              <a:rPr lang="ru-RU" sz="1000" dirty="0" smtClean="0">
                <a:latin typeface="Times New Roman" pitchFamily="18" charset="0"/>
              </a:rPr>
              <a:t> любитель</a:t>
            </a:r>
          </a:p>
          <a:p>
            <a:pPr eaLnBrk="1" hangingPunct="1">
              <a:lnSpc>
                <a:spcPct val="80000"/>
              </a:lnSpc>
              <a:buFontTx/>
              <a:buNone/>
            </a:pPr>
            <a:r>
              <a:rPr lang="ru-RU" sz="1000" dirty="0" smtClean="0">
                <a:latin typeface="Times New Roman" pitchFamily="18" charset="0"/>
              </a:rPr>
              <a:t>жаловаться на Вас и </a:t>
            </a:r>
            <a:r>
              <a:rPr lang="ru-RU" sz="1000" dirty="0" err="1" smtClean="0">
                <a:latin typeface="Times New Roman" pitchFamily="18" charset="0"/>
              </a:rPr>
              <a:t>другихему</a:t>
            </a:r>
            <a:r>
              <a:rPr lang="ru-RU" sz="1000" dirty="0" smtClean="0">
                <a:latin typeface="Times New Roman" pitchFamily="18" charset="0"/>
              </a:rPr>
              <a:t> "неугодных" пользователей модератору, и клянется, что добьется, чтобы Вас </a:t>
            </a:r>
            <a:r>
              <a:rPr lang="ru-RU" sz="1000" dirty="0" err="1" smtClean="0">
                <a:latin typeface="Times New Roman" pitchFamily="18" charset="0"/>
              </a:rPr>
              <a:t>забанили</a:t>
            </a:r>
            <a:r>
              <a:rPr lang="ru-RU" sz="1000" dirty="0" smtClean="0">
                <a:latin typeface="Times New Roman" pitchFamily="18" charset="0"/>
              </a:rPr>
              <a:t>.</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4. Тролль </a:t>
            </a:r>
            <a:r>
              <a:rPr lang="ru-RU" sz="1000" b="1" dirty="0" err="1" smtClean="0">
                <a:latin typeface="Times New Roman" pitchFamily="18" charset="0"/>
              </a:rPr>
              <a:t>Никогда-Не-Откажусь</a:t>
            </a:r>
            <a:r>
              <a:rPr lang="ru-RU" sz="1000" b="1" dirty="0" smtClean="0">
                <a:latin typeface="Times New Roman" pitchFamily="18" charset="0"/>
              </a:rPr>
              <a:t>, </a:t>
            </a:r>
            <a:r>
              <a:rPr lang="ru-RU" sz="1000" b="1" dirty="0" err="1" smtClean="0">
                <a:latin typeface="Times New Roman" pitchFamily="18" charset="0"/>
              </a:rPr>
              <a:t>Никогда-Не-Сдамся</a:t>
            </a:r>
            <a:r>
              <a:rPr lang="ru-RU" sz="1000" dirty="0" err="1" smtClean="0">
                <a:latin typeface="Times New Roman" pitchFamily="18" charset="0"/>
              </a:rPr>
              <a:t>С</a:t>
            </a:r>
            <a:r>
              <a:rPr lang="ru-RU" sz="1000" dirty="0" smtClean="0">
                <a:latin typeface="Times New Roman" pitchFamily="18" charset="0"/>
              </a:rPr>
              <a:t> этим троллем бороться </a:t>
            </a:r>
            <a:r>
              <a:rPr lang="ru-RU" sz="1000" dirty="0" err="1" smtClean="0">
                <a:latin typeface="Times New Roman" pitchFamily="18" charset="0"/>
              </a:rPr>
              <a:t>бесполезно.Тролль</a:t>
            </a:r>
            <a:r>
              <a:rPr lang="ru-RU" sz="1000" dirty="0" smtClean="0">
                <a:latin typeface="Times New Roman" pitchFamily="18" charset="0"/>
              </a:rPr>
              <a:t> всегда </a:t>
            </a:r>
            <a:r>
              <a:rPr lang="ru-RU" sz="1000" dirty="0" err="1" smtClean="0">
                <a:latin typeface="Times New Roman" pitchFamily="18" charset="0"/>
              </a:rPr>
              <a:t>прав.Он</a:t>
            </a:r>
            <a:r>
              <a:rPr lang="ru-RU" sz="1000" dirty="0" smtClean="0">
                <a:latin typeface="Times New Roman" pitchFamily="18" charset="0"/>
              </a:rPr>
              <a:t> будет биться до смерти, чтобы доказать свою</a:t>
            </a:r>
          </a:p>
          <a:p>
            <a:pPr eaLnBrk="1" hangingPunct="1">
              <a:lnSpc>
                <a:spcPct val="80000"/>
              </a:lnSpc>
              <a:buFontTx/>
              <a:buNone/>
            </a:pPr>
            <a:r>
              <a:rPr lang="ru-RU" sz="1000" dirty="0" smtClean="0">
                <a:latin typeface="Times New Roman" pitchFamily="18" charset="0"/>
              </a:rPr>
              <a:t>правоту.</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5. </a:t>
            </a:r>
            <a:r>
              <a:rPr lang="ru-RU" sz="1000" b="1" dirty="0" err="1" smtClean="0">
                <a:latin typeface="Times New Roman" pitchFamily="18" charset="0"/>
              </a:rPr>
              <a:t>Сталкер</a:t>
            </a:r>
            <a:r>
              <a:rPr lang="ru-RU" sz="1000" b="1" dirty="0" smtClean="0">
                <a:latin typeface="Times New Roman" pitchFamily="18" charset="0"/>
              </a:rPr>
              <a:t> Путешественник во </a:t>
            </a:r>
            <a:r>
              <a:rPr lang="ru-RU" sz="1000" b="1" dirty="0" err="1" smtClean="0">
                <a:latin typeface="Times New Roman" pitchFamily="18" charset="0"/>
              </a:rPr>
              <a:t>Времени</a:t>
            </a:r>
            <a:r>
              <a:rPr lang="ru-RU" sz="1000" dirty="0" err="1" smtClean="0">
                <a:latin typeface="Times New Roman" pitchFamily="18" charset="0"/>
              </a:rPr>
              <a:t>-этот</a:t>
            </a:r>
            <a:r>
              <a:rPr lang="ru-RU" sz="1000" dirty="0" smtClean="0">
                <a:latin typeface="Times New Roman" pitchFamily="18" charset="0"/>
              </a:rPr>
              <a:t> тролль любитель проверять каждый пост, который Вы вообще когда-нибудь </a:t>
            </a:r>
            <a:r>
              <a:rPr lang="ru-RU" sz="1000" dirty="0" err="1" smtClean="0">
                <a:latin typeface="Times New Roman" pitchFamily="18" charset="0"/>
              </a:rPr>
              <a:t>писали,пусть</a:t>
            </a:r>
            <a:r>
              <a:rPr lang="ru-RU" sz="1000" dirty="0" smtClean="0">
                <a:latin typeface="Times New Roman" pitchFamily="18" charset="0"/>
              </a:rPr>
              <a:t> даже год </a:t>
            </a:r>
            <a:r>
              <a:rPr lang="ru-RU" sz="1000" dirty="0" err="1" smtClean="0">
                <a:latin typeface="Times New Roman" pitchFamily="18" charset="0"/>
              </a:rPr>
              <a:t>назад.И</a:t>
            </a:r>
            <a:r>
              <a:rPr lang="ru-RU" sz="1000" dirty="0" smtClean="0">
                <a:latin typeface="Times New Roman" pitchFamily="18" charset="0"/>
              </a:rPr>
              <a:t> пока он</a:t>
            </a:r>
          </a:p>
          <a:p>
            <a:pPr eaLnBrk="1" hangingPunct="1">
              <a:lnSpc>
                <a:spcPct val="80000"/>
              </a:lnSpc>
              <a:buFontTx/>
              <a:buNone/>
            </a:pPr>
            <a:r>
              <a:rPr lang="ru-RU" sz="1000" dirty="0" smtClean="0">
                <a:latin typeface="Times New Roman" pitchFamily="18" charset="0"/>
              </a:rPr>
              <a:t>не найдет Ваше глупое высказывание не </a:t>
            </a:r>
            <a:r>
              <a:rPr lang="ru-RU" sz="1000" dirty="0" err="1" smtClean="0">
                <a:latin typeface="Times New Roman" pitchFamily="18" charset="0"/>
              </a:rPr>
              <a:t>успокоиться.А</a:t>
            </a:r>
            <a:r>
              <a:rPr lang="ru-RU" sz="1000" dirty="0" smtClean="0">
                <a:latin typeface="Times New Roman" pitchFamily="18" charset="0"/>
              </a:rPr>
              <a:t> потом будет цитировать Ваши старые посты, чтобы дискредитировать Вас.</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6. Подросток </a:t>
            </a:r>
            <a:r>
              <a:rPr lang="ru-RU" sz="1000" b="1" dirty="0" err="1" smtClean="0">
                <a:latin typeface="Times New Roman" pitchFamily="18" charset="0"/>
              </a:rPr>
              <a:t>Ламер</a:t>
            </a:r>
            <a:r>
              <a:rPr lang="ru-RU" sz="1000" dirty="0" err="1" smtClean="0">
                <a:latin typeface="Times New Roman" pitchFamily="18" charset="0"/>
              </a:rPr>
              <a:t>Этот</a:t>
            </a:r>
            <a:r>
              <a:rPr lang="ru-RU" sz="1000" dirty="0" smtClean="0">
                <a:latin typeface="Times New Roman" pitchFamily="18" charset="0"/>
              </a:rPr>
              <a:t> тролль отвечает всегда умными </a:t>
            </a:r>
            <a:r>
              <a:rPr lang="ru-RU" sz="1000" dirty="0" err="1" smtClean="0">
                <a:latin typeface="Times New Roman" pitchFamily="18" charset="0"/>
              </a:rPr>
              <a:t>выражениями,прямо</a:t>
            </a:r>
            <a:r>
              <a:rPr lang="ru-RU" sz="1000" dirty="0" smtClean="0">
                <a:latin typeface="Times New Roman" pitchFamily="18" charset="0"/>
              </a:rPr>
              <a:t> </a:t>
            </a:r>
            <a:r>
              <a:rPr lang="ru-RU" sz="1000" dirty="0" err="1" smtClean="0">
                <a:latin typeface="Times New Roman" pitchFamily="18" charset="0"/>
              </a:rPr>
              <a:t>зачитаешься,рассуждает</a:t>
            </a:r>
            <a:r>
              <a:rPr lang="ru-RU" sz="1000" dirty="0" smtClean="0">
                <a:latin typeface="Times New Roman" pitchFamily="18" charset="0"/>
              </a:rPr>
              <a:t> как </a:t>
            </a:r>
            <a:r>
              <a:rPr lang="ru-RU" sz="1000" dirty="0" err="1" smtClean="0">
                <a:latin typeface="Times New Roman" pitchFamily="18" charset="0"/>
              </a:rPr>
              <a:t>психолог.К</a:t>
            </a:r>
            <a:r>
              <a:rPr lang="ru-RU" sz="1000" dirty="0" smtClean="0">
                <a:latin typeface="Times New Roman" pitchFamily="18" charset="0"/>
              </a:rPr>
              <a:t> примеру: Я знаю, ты есть, но что есть я?</a:t>
            </a:r>
          </a:p>
          <a:p>
            <a:pPr eaLnBrk="1" hangingPunct="1">
              <a:lnSpc>
                <a:spcPct val="80000"/>
              </a:lnSpc>
              <a:buFontTx/>
              <a:buNone/>
            </a:pPr>
            <a:r>
              <a:rPr lang="ru-RU" sz="1000" dirty="0" smtClean="0">
                <a:latin typeface="Times New Roman" pitchFamily="18" charset="0"/>
              </a:rPr>
              <a:t>(Иногда это может и зрелый мужчина просто по-другому не умеет рассуждать).</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7. </a:t>
            </a:r>
            <a:r>
              <a:rPr lang="ru-RU" sz="1000" b="1" dirty="0" err="1" smtClean="0">
                <a:latin typeface="Times New Roman" pitchFamily="18" charset="0"/>
              </a:rPr>
              <a:t>Самокормящийся</a:t>
            </a:r>
            <a:r>
              <a:rPr lang="ru-RU" sz="1000" b="1" dirty="0" smtClean="0">
                <a:latin typeface="Times New Roman" pitchFamily="18" charset="0"/>
              </a:rPr>
              <a:t> </a:t>
            </a:r>
            <a:r>
              <a:rPr lang="ru-RU" sz="1000" b="1" dirty="0" err="1" smtClean="0">
                <a:latin typeface="Times New Roman" pitchFamily="18" charset="0"/>
              </a:rPr>
              <a:t>Тролль</a:t>
            </a:r>
            <a:r>
              <a:rPr lang="ru-RU" sz="1000" dirty="0" err="1" smtClean="0">
                <a:latin typeface="Times New Roman" pitchFamily="18" charset="0"/>
              </a:rPr>
              <a:t>Этот</a:t>
            </a:r>
            <a:r>
              <a:rPr lang="ru-RU" sz="1000" dirty="0" smtClean="0">
                <a:latin typeface="Times New Roman" pitchFamily="18" charset="0"/>
              </a:rPr>
              <a:t> тролль будет спорить, даже когда все будут </a:t>
            </a:r>
            <a:r>
              <a:rPr lang="ru-RU" sz="1000" dirty="0" err="1" smtClean="0">
                <a:latin typeface="Times New Roman" pitchFamily="18" charset="0"/>
              </a:rPr>
              <a:t>говорить,что</a:t>
            </a:r>
            <a:r>
              <a:rPr lang="ru-RU" sz="1000" dirty="0" smtClean="0">
                <a:latin typeface="Times New Roman" pitchFamily="18" charset="0"/>
              </a:rPr>
              <a:t> он не прав. Он часто меняет </a:t>
            </a:r>
            <a:r>
              <a:rPr lang="ru-RU" sz="1000" dirty="0" err="1" smtClean="0">
                <a:latin typeface="Times New Roman" pitchFamily="18" charset="0"/>
              </a:rPr>
              <a:t>ники,создает</a:t>
            </a:r>
            <a:r>
              <a:rPr lang="ru-RU" sz="1000" dirty="0" smtClean="0">
                <a:latin typeface="Times New Roman" pitchFamily="18" charset="0"/>
              </a:rPr>
              <a:t> новые, чтобы доказать как</a:t>
            </a:r>
          </a:p>
          <a:p>
            <a:pPr eaLnBrk="1" hangingPunct="1">
              <a:lnSpc>
                <a:spcPct val="80000"/>
              </a:lnSpc>
              <a:buFontTx/>
              <a:buNone/>
            </a:pPr>
            <a:r>
              <a:rPr lang="ru-RU" sz="1000" dirty="0" smtClean="0">
                <a:latin typeface="Times New Roman" pitchFamily="18" charset="0"/>
              </a:rPr>
              <a:t>он обожаем и любим.</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8. Усталый </a:t>
            </a:r>
            <a:r>
              <a:rPr lang="ru-RU" sz="1000" b="1" dirty="0" err="1" smtClean="0">
                <a:latin typeface="Times New Roman" pitchFamily="18" charset="0"/>
              </a:rPr>
              <a:t>Ненавистник</a:t>
            </a:r>
            <a:r>
              <a:rPr lang="ru-RU" sz="1000" dirty="0" err="1" smtClean="0">
                <a:latin typeface="Times New Roman" pitchFamily="18" charset="0"/>
              </a:rPr>
              <a:t>Этому</a:t>
            </a:r>
            <a:r>
              <a:rPr lang="ru-RU" sz="1000" dirty="0" smtClean="0">
                <a:latin typeface="Times New Roman" pitchFamily="18" charset="0"/>
              </a:rPr>
              <a:t> троллю исключительно от скуки нравится создавать проблемы. Его </a:t>
            </a:r>
            <a:r>
              <a:rPr lang="ru-RU" sz="1000" dirty="0" err="1" smtClean="0">
                <a:latin typeface="Times New Roman" pitchFamily="18" charset="0"/>
              </a:rPr>
              <a:t>посты,как</a:t>
            </a:r>
            <a:r>
              <a:rPr lang="ru-RU" sz="1000" dirty="0" smtClean="0">
                <a:latin typeface="Times New Roman" pitchFamily="18" charset="0"/>
              </a:rPr>
              <a:t> правило мерзкие и </a:t>
            </a:r>
            <a:r>
              <a:rPr lang="ru-RU" sz="1000" dirty="0" err="1" smtClean="0">
                <a:latin typeface="Times New Roman" pitchFamily="18" charset="0"/>
              </a:rPr>
              <a:t>отвратительные.Цель</a:t>
            </a:r>
            <a:r>
              <a:rPr lang="ru-RU" sz="1000" dirty="0" smtClean="0">
                <a:latin typeface="Times New Roman" pitchFamily="18" charset="0"/>
              </a:rPr>
              <a:t> одна:</a:t>
            </a:r>
          </a:p>
          <a:p>
            <a:pPr eaLnBrk="1" hangingPunct="1">
              <a:lnSpc>
                <a:spcPct val="80000"/>
              </a:lnSpc>
              <a:buFontTx/>
              <a:buNone/>
            </a:pPr>
            <a:r>
              <a:rPr lang="ru-RU" sz="1000" dirty="0" smtClean="0">
                <a:latin typeface="Times New Roman" pitchFamily="18" charset="0"/>
              </a:rPr>
              <a:t>сорвать злость на незнакомце. В арсенале темы: </a:t>
            </a:r>
            <a:r>
              <a:rPr lang="ru-RU" sz="1000" dirty="0" err="1" smtClean="0">
                <a:latin typeface="Times New Roman" pitchFamily="18" charset="0"/>
              </a:rPr>
              <a:t>гомофобия,расизм</a:t>
            </a:r>
            <a:r>
              <a:rPr lang="ru-RU" sz="1000" dirty="0" smtClean="0">
                <a:latin typeface="Times New Roman" pitchFamily="18" charset="0"/>
              </a:rPr>
              <a:t>, сексизм, и религиозная нетерпимость.</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9. Неля </a:t>
            </a:r>
            <a:r>
              <a:rPr lang="ru-RU" sz="1000" b="1" dirty="0" err="1" smtClean="0">
                <a:latin typeface="Times New Roman" pitchFamily="18" charset="0"/>
              </a:rPr>
              <a:t>Отрицалова</a:t>
            </a:r>
            <a:r>
              <a:rPr lang="ru-RU" sz="1000" dirty="0" err="1" smtClean="0">
                <a:latin typeface="Times New Roman" pitchFamily="18" charset="0"/>
              </a:rPr>
              <a:t>Это</a:t>
            </a:r>
            <a:r>
              <a:rPr lang="ru-RU" sz="1000" dirty="0" smtClean="0">
                <a:latin typeface="Times New Roman" pitchFamily="18" charset="0"/>
              </a:rPr>
              <a:t> вечно недовольный </a:t>
            </a:r>
            <a:r>
              <a:rPr lang="ru-RU" sz="1000" dirty="0" err="1" smtClean="0">
                <a:latin typeface="Times New Roman" pitchFamily="18" charset="0"/>
              </a:rPr>
              <a:t>тролль.Отрицает</a:t>
            </a:r>
            <a:r>
              <a:rPr lang="ru-RU" sz="1000" dirty="0" smtClean="0">
                <a:latin typeface="Times New Roman" pitchFamily="18" charset="0"/>
              </a:rPr>
              <a:t> любой пост, независимо от содержания. Может создать несколько </a:t>
            </a:r>
            <a:r>
              <a:rPr lang="ru-RU" sz="1000" dirty="0" err="1" smtClean="0">
                <a:latin typeface="Times New Roman" pitchFamily="18" charset="0"/>
              </a:rPr>
              <a:t>аккаунтов</a:t>
            </a:r>
            <a:r>
              <a:rPr lang="ru-RU" sz="1000" dirty="0" smtClean="0">
                <a:latin typeface="Times New Roman" pitchFamily="18" charset="0"/>
              </a:rPr>
              <a:t>, чтобы</a:t>
            </a:r>
          </a:p>
          <a:p>
            <a:pPr eaLnBrk="1" hangingPunct="1">
              <a:lnSpc>
                <a:spcPct val="80000"/>
              </a:lnSpc>
              <a:buFontTx/>
              <a:buNone/>
            </a:pPr>
            <a:r>
              <a:rPr lang="ru-RU" sz="1000" dirty="0" err="1" smtClean="0">
                <a:latin typeface="Times New Roman" pitchFamily="18" charset="0"/>
              </a:rPr>
              <a:t>отрицать,отрицать,отрицать</a:t>
            </a:r>
            <a:r>
              <a:rPr lang="ru-RU" sz="1000" dirty="0" smtClean="0">
                <a:latin typeface="Times New Roman" pitchFamily="18" charset="0"/>
              </a:rPr>
              <a:t> Вам ваши высказывания.</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10. Тролль </a:t>
            </a:r>
            <a:r>
              <a:rPr lang="ru-RU" sz="1000" b="1" dirty="0" err="1" smtClean="0">
                <a:latin typeface="Times New Roman" pitchFamily="18" charset="0"/>
              </a:rPr>
              <a:t>Распространитель</a:t>
            </a:r>
            <a:r>
              <a:rPr lang="ru-RU" sz="1000" dirty="0" err="1" smtClean="0">
                <a:latin typeface="Times New Roman" pitchFamily="18" charset="0"/>
              </a:rPr>
              <a:t>Этот</a:t>
            </a:r>
            <a:r>
              <a:rPr lang="ru-RU" sz="1000" dirty="0" smtClean="0">
                <a:latin typeface="Times New Roman" pitchFamily="18" charset="0"/>
              </a:rPr>
              <a:t> </a:t>
            </a:r>
            <a:r>
              <a:rPr lang="ru-RU" sz="1000" dirty="0" err="1" smtClean="0">
                <a:latin typeface="Times New Roman" pitchFamily="18" charset="0"/>
              </a:rPr>
              <a:t>тролль</a:t>
            </a:r>
            <a:r>
              <a:rPr lang="ru-RU" sz="1000" dirty="0" smtClean="0">
                <a:latin typeface="Times New Roman" pitchFamily="18" charset="0"/>
              </a:rPr>
              <a:t> известный как Нарушитель Правил </a:t>
            </a:r>
            <a:r>
              <a:rPr lang="ru-RU" sz="1000" dirty="0" err="1" smtClean="0">
                <a:latin typeface="Times New Roman" pitchFamily="18" charset="0"/>
              </a:rPr>
              <a:t>Ресурсов.Этот</a:t>
            </a:r>
            <a:r>
              <a:rPr lang="ru-RU" sz="1000" dirty="0" smtClean="0">
                <a:latin typeface="Times New Roman" pitchFamily="18" charset="0"/>
              </a:rPr>
              <a:t> "псих" найдет Вашу персональную информацию и сможет</a:t>
            </a:r>
          </a:p>
          <a:p>
            <a:pPr eaLnBrk="1" hangingPunct="1">
              <a:lnSpc>
                <a:spcPct val="80000"/>
              </a:lnSpc>
              <a:buFontTx/>
              <a:buNone/>
            </a:pPr>
            <a:r>
              <a:rPr lang="ru-RU" sz="1000" dirty="0" smtClean="0">
                <a:latin typeface="Times New Roman" pitchFamily="18" charset="0"/>
              </a:rPr>
              <a:t>распространит ее на </a:t>
            </a:r>
            <a:r>
              <a:rPr lang="ru-RU" sz="1000" dirty="0" err="1" smtClean="0">
                <a:latin typeface="Times New Roman" pitchFamily="18" charset="0"/>
              </a:rPr>
              <a:t>ресурсе.Но,как</a:t>
            </a:r>
            <a:r>
              <a:rPr lang="ru-RU" sz="1000" dirty="0" smtClean="0">
                <a:latin typeface="Times New Roman" pitchFamily="18" charset="0"/>
              </a:rPr>
              <a:t> правило для этого его надо </a:t>
            </a:r>
            <a:r>
              <a:rPr lang="ru-RU" sz="1000" dirty="0" err="1" smtClean="0">
                <a:latin typeface="Times New Roman" pitchFamily="18" charset="0"/>
              </a:rPr>
              <a:t>разозлить.А</a:t>
            </a:r>
            <a:r>
              <a:rPr lang="ru-RU" sz="1000" dirty="0" smtClean="0">
                <a:latin typeface="Times New Roman" pitchFamily="18" charset="0"/>
              </a:rPr>
              <a:t> злость </a:t>
            </a:r>
            <a:r>
              <a:rPr lang="ru-RU" sz="1000" dirty="0" err="1" smtClean="0">
                <a:latin typeface="Times New Roman" pitchFamily="18" charset="0"/>
              </a:rPr>
              <a:t>наступит,если</a:t>
            </a:r>
            <a:r>
              <a:rPr lang="ru-RU" sz="1000" dirty="0" smtClean="0">
                <a:latin typeface="Times New Roman" pitchFamily="18" charset="0"/>
              </a:rPr>
              <a:t> вы будите кого-то защищать.</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11. Грязный Крикун </a:t>
            </a:r>
            <a:r>
              <a:rPr lang="ru-RU" sz="1000" dirty="0" smtClean="0">
                <a:latin typeface="Times New Roman" pitchFamily="18" charset="0"/>
              </a:rPr>
              <a:t>Про этого тролля могу сказать </a:t>
            </a:r>
            <a:r>
              <a:rPr lang="ru-RU" sz="1000" dirty="0" err="1" smtClean="0">
                <a:latin typeface="Times New Roman" pitchFamily="18" charset="0"/>
              </a:rPr>
              <a:t>просто,чтобы</a:t>
            </a:r>
            <a:r>
              <a:rPr lang="ru-RU" sz="1000" dirty="0" smtClean="0">
                <a:latin typeface="Times New Roman" pitchFamily="18" charset="0"/>
              </a:rPr>
              <a:t> его услышали и прочитали он ПЕЧАТАЕТ ВСЕ ЗАГЛАВНЫМИ БУКВАМИ.</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12. Белый Рыцарь </a:t>
            </a:r>
            <a:r>
              <a:rPr lang="ru-RU" sz="1000" dirty="0" smtClean="0">
                <a:latin typeface="Times New Roman" pitchFamily="18" charset="0"/>
              </a:rPr>
              <a:t>Этот </a:t>
            </a:r>
            <a:r>
              <a:rPr lang="ru-RU" sz="1000" dirty="0" err="1" smtClean="0">
                <a:latin typeface="Times New Roman" pitchFamily="18" charset="0"/>
              </a:rPr>
              <a:t>тролль,пожалуй</a:t>
            </a:r>
            <a:r>
              <a:rPr lang="ru-RU" sz="1000" dirty="0" smtClean="0">
                <a:latin typeface="Times New Roman" pitchFamily="18" charset="0"/>
              </a:rPr>
              <a:t> самый </a:t>
            </a:r>
            <a:r>
              <a:rPr lang="ru-RU" sz="1000" dirty="0" err="1" smtClean="0">
                <a:latin typeface="Times New Roman" pitchFamily="18" charset="0"/>
              </a:rPr>
              <a:t>безобидный.Если</a:t>
            </a:r>
            <a:r>
              <a:rPr lang="ru-RU" sz="1000" dirty="0" smtClean="0">
                <a:latin typeface="Times New Roman" pitchFamily="18" charset="0"/>
              </a:rPr>
              <a:t> ему показалось, что кто-то кого-то вдруг обижает, то он вступает в поединок за честь и</a:t>
            </a:r>
          </a:p>
          <a:p>
            <a:pPr eaLnBrk="1" hangingPunct="1">
              <a:lnSpc>
                <a:spcPct val="80000"/>
              </a:lnSpc>
              <a:buFontTx/>
              <a:buNone/>
            </a:pPr>
            <a:r>
              <a:rPr lang="ru-RU" sz="1000" dirty="0" smtClean="0">
                <a:latin typeface="Times New Roman" pitchFamily="18" charset="0"/>
              </a:rPr>
              <a:t>достоинство обиженного.</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13. </a:t>
            </a:r>
            <a:r>
              <a:rPr lang="ru-RU" sz="1000" b="1" dirty="0" err="1" smtClean="0">
                <a:latin typeface="Times New Roman" pitchFamily="18" charset="0"/>
              </a:rPr>
              <a:t>ЭкспертТролль-эксперт</a:t>
            </a:r>
            <a:r>
              <a:rPr lang="ru-RU" sz="1000" b="1" dirty="0" smtClean="0">
                <a:latin typeface="Times New Roman" pitchFamily="18" charset="0"/>
              </a:rPr>
              <a:t> ходячая </a:t>
            </a:r>
            <a:r>
              <a:rPr lang="ru-RU" sz="1000" b="1" dirty="0" err="1" smtClean="0">
                <a:latin typeface="Times New Roman" pitchFamily="18" charset="0"/>
              </a:rPr>
              <a:t>энциклопедия,знает</a:t>
            </a:r>
            <a:r>
              <a:rPr lang="ru-RU" sz="1000" b="1" dirty="0" smtClean="0">
                <a:latin typeface="Times New Roman" pitchFamily="18" charset="0"/>
              </a:rPr>
              <a:t> все обо всем. Очень любит делиться своими знаниями. Он юрист, врач, депутат и прочее, хотя в</a:t>
            </a:r>
          </a:p>
          <a:p>
            <a:pPr eaLnBrk="1" hangingPunct="1">
              <a:lnSpc>
                <a:spcPct val="80000"/>
              </a:lnSpc>
              <a:buFontTx/>
              <a:buNone/>
            </a:pPr>
            <a:r>
              <a:rPr lang="ru-RU" sz="1000" b="1" dirty="0" smtClean="0">
                <a:latin typeface="Times New Roman" pitchFamily="18" charset="0"/>
              </a:rPr>
              <a:t>реальности безработный и временно живущий у своей мамы.</a:t>
            </a:r>
          </a:p>
          <a:p>
            <a:pPr eaLnBrk="1" hangingPunct="1">
              <a:lnSpc>
                <a:spcPct val="80000"/>
              </a:lnSpc>
              <a:buFontTx/>
              <a:buNone/>
            </a:pPr>
            <a:r>
              <a:rPr lang="ru-RU" sz="1000" b="1" dirty="0" smtClean="0">
                <a:latin typeface="Times New Roman" pitchFamily="18" charset="0"/>
              </a:rPr>
              <a:t>14. </a:t>
            </a:r>
            <a:r>
              <a:rPr lang="ru-RU" sz="1000" b="1" dirty="0" err="1" smtClean="0">
                <a:latin typeface="Times New Roman" pitchFamily="18" charset="0"/>
              </a:rPr>
              <a:t>Плохиш</a:t>
            </a:r>
            <a:r>
              <a:rPr lang="ru-RU" sz="1000" b="1" dirty="0" smtClean="0">
                <a:latin typeface="Times New Roman" pitchFamily="18" charset="0"/>
              </a:rPr>
              <a:t> </a:t>
            </a:r>
            <a:r>
              <a:rPr lang="ru-RU" sz="1000" dirty="0" smtClean="0">
                <a:latin typeface="Times New Roman" pitchFamily="18" charset="0"/>
              </a:rPr>
              <a:t>Тролль "</a:t>
            </a:r>
            <a:r>
              <a:rPr lang="ru-RU" sz="1000" dirty="0" err="1" smtClean="0">
                <a:latin typeface="Times New Roman" pitchFamily="18" charset="0"/>
              </a:rPr>
              <a:t>заподлист</a:t>
            </a:r>
            <a:r>
              <a:rPr lang="ru-RU" sz="1000" dirty="0" smtClean="0">
                <a:latin typeface="Times New Roman" pitchFamily="18" charset="0"/>
              </a:rPr>
              <a:t>" ему нравится портить людям день. К примеру на </a:t>
            </a:r>
            <a:r>
              <a:rPr lang="ru-RU" sz="1000" dirty="0" err="1" smtClean="0">
                <a:latin typeface="Times New Roman" pitchFamily="18" charset="0"/>
              </a:rPr>
              <a:t>кинофоруме</a:t>
            </a:r>
            <a:r>
              <a:rPr lang="ru-RU" sz="1000" dirty="0" smtClean="0">
                <a:latin typeface="Times New Roman" pitchFamily="18" charset="0"/>
              </a:rPr>
              <a:t> он обязательно расскажет концовку фильма («А убивал всех –</a:t>
            </a:r>
          </a:p>
          <a:p>
            <a:pPr eaLnBrk="1" hangingPunct="1">
              <a:lnSpc>
                <a:spcPct val="80000"/>
              </a:lnSpc>
              <a:buFontTx/>
              <a:buNone/>
            </a:pPr>
            <a:r>
              <a:rPr lang="ru-RU" sz="1000" dirty="0" smtClean="0">
                <a:latin typeface="Times New Roman" pitchFamily="18" charset="0"/>
              </a:rPr>
              <a:t>сосед!»).</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15. Мошенник </a:t>
            </a:r>
            <a:r>
              <a:rPr lang="ru-RU" sz="1000" dirty="0" smtClean="0">
                <a:latin typeface="Times New Roman" pitchFamily="18" charset="0"/>
              </a:rPr>
              <a:t>Этот тролль известен еще и как "Романтический Аферист". Ему доставляет удовольствие отнимать у Вас деньги или самоуважение. Если кто-то из</a:t>
            </a:r>
          </a:p>
          <a:p>
            <a:pPr eaLnBrk="1" hangingPunct="1">
              <a:lnSpc>
                <a:spcPct val="80000"/>
              </a:lnSpc>
              <a:buFontTx/>
              <a:buNone/>
            </a:pPr>
            <a:r>
              <a:rPr lang="ru-RU" sz="1000" dirty="0" smtClean="0">
                <a:latin typeface="Times New Roman" pitchFamily="18" charset="0"/>
              </a:rPr>
              <a:t>Ваших друзей предупредит Вас, что что-то выглядит очень подозрительно, то будьте аккуратней!</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16. </a:t>
            </a:r>
            <a:r>
              <a:rPr lang="ru-RU" sz="1000" b="1" dirty="0" err="1" smtClean="0">
                <a:latin typeface="Times New Roman" pitchFamily="18" charset="0"/>
              </a:rPr>
              <a:t>Флудер</a:t>
            </a:r>
            <a:r>
              <a:rPr lang="ru-RU" sz="1000" dirty="0" err="1" smtClean="0">
                <a:latin typeface="Times New Roman" pitchFamily="18" charset="0"/>
              </a:rPr>
              <a:t>Тролль</a:t>
            </a:r>
            <a:r>
              <a:rPr lang="ru-RU" sz="1000" dirty="0" smtClean="0">
                <a:latin typeface="Times New Roman" pitchFamily="18" charset="0"/>
              </a:rPr>
              <a:t> - </a:t>
            </a:r>
            <a:r>
              <a:rPr lang="ru-RU" sz="1000" dirty="0" err="1" smtClean="0">
                <a:latin typeface="Times New Roman" pitchFamily="18" charset="0"/>
              </a:rPr>
              <a:t>Флудер</a:t>
            </a:r>
            <a:r>
              <a:rPr lang="ru-RU" sz="1000" dirty="0" smtClean="0">
                <a:latin typeface="Times New Roman" pitchFamily="18" charset="0"/>
              </a:rPr>
              <a:t> пытается завалить </a:t>
            </a:r>
            <a:r>
              <a:rPr lang="ru-RU" sz="1000" dirty="0" err="1" smtClean="0">
                <a:latin typeface="Times New Roman" pitchFamily="18" charset="0"/>
              </a:rPr>
              <a:t>како-нибудь</a:t>
            </a:r>
            <a:r>
              <a:rPr lang="ru-RU" sz="1000" dirty="0" smtClean="0">
                <a:latin typeface="Times New Roman" pitchFamily="18" charset="0"/>
              </a:rPr>
              <a:t> </a:t>
            </a:r>
            <a:r>
              <a:rPr lang="ru-RU" sz="1000" dirty="0" err="1" smtClean="0">
                <a:latin typeface="Times New Roman" pitchFamily="18" charset="0"/>
              </a:rPr>
              <a:t>форум.Для</a:t>
            </a:r>
            <a:r>
              <a:rPr lang="ru-RU" sz="1000" dirty="0" smtClean="0">
                <a:latin typeface="Times New Roman" pitchFamily="18" charset="0"/>
              </a:rPr>
              <a:t> этого он размещает одни и те же "</a:t>
            </a:r>
            <a:r>
              <a:rPr lang="ru-RU" sz="1000" dirty="0" err="1" smtClean="0">
                <a:latin typeface="Times New Roman" pitchFamily="18" charset="0"/>
              </a:rPr>
              <a:t>ламерские</a:t>
            </a:r>
            <a:r>
              <a:rPr lang="ru-RU" sz="1000" dirty="0" smtClean="0">
                <a:latin typeface="Times New Roman" pitchFamily="18" charset="0"/>
              </a:rPr>
              <a:t> словечки" (</a:t>
            </a:r>
            <a:r>
              <a:rPr lang="ru-RU" sz="1000" dirty="0" err="1" smtClean="0">
                <a:latin typeface="Times New Roman" pitchFamily="18" charset="0"/>
              </a:rPr>
              <a:t>ржунимагу</a:t>
            </a:r>
            <a:r>
              <a:rPr lang="ru-RU" sz="1000" dirty="0" smtClean="0">
                <a:latin typeface="Times New Roman" pitchFamily="18" charset="0"/>
              </a:rPr>
              <a:t>, </a:t>
            </a:r>
            <a:r>
              <a:rPr lang="ru-RU" sz="1000" dirty="0" err="1" smtClean="0">
                <a:latin typeface="Times New Roman" pitchFamily="18" charset="0"/>
              </a:rPr>
              <a:t>аццкий</a:t>
            </a:r>
            <a:r>
              <a:rPr lang="ru-RU" sz="1000" dirty="0" smtClean="0">
                <a:latin typeface="Times New Roman" pitchFamily="18" charset="0"/>
              </a:rPr>
              <a:t> </a:t>
            </a:r>
            <a:r>
              <a:rPr lang="ru-RU" sz="1000" dirty="0" err="1" smtClean="0">
                <a:latin typeface="Times New Roman" pitchFamily="18" charset="0"/>
              </a:rPr>
              <a:t>сотона</a:t>
            </a:r>
            <a:r>
              <a:rPr lang="ru-RU" sz="1000" dirty="0" smtClean="0">
                <a:latin typeface="Times New Roman" pitchFamily="18" charset="0"/>
              </a:rPr>
              <a:t>).Пишет</a:t>
            </a:r>
          </a:p>
          <a:p>
            <a:pPr eaLnBrk="1" hangingPunct="1">
              <a:lnSpc>
                <a:spcPct val="80000"/>
              </a:lnSpc>
              <a:buFontTx/>
              <a:buNone/>
            </a:pPr>
            <a:r>
              <a:rPr lang="ru-RU" sz="1000" dirty="0" smtClean="0">
                <a:latin typeface="Times New Roman" pitchFamily="18" charset="0"/>
              </a:rPr>
              <a:t>их постоянно.</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17. </a:t>
            </a:r>
            <a:r>
              <a:rPr lang="ru-RU" sz="1000" b="1" dirty="0" err="1" smtClean="0">
                <a:latin typeface="Times New Roman" pitchFamily="18" charset="0"/>
              </a:rPr>
              <a:t>Лжец</a:t>
            </a:r>
            <a:r>
              <a:rPr lang="ru-RU" sz="1000" dirty="0" err="1" smtClean="0">
                <a:latin typeface="Times New Roman" pitchFamily="18" charset="0"/>
              </a:rPr>
              <a:t>Это</a:t>
            </a:r>
            <a:r>
              <a:rPr lang="ru-RU" sz="1000" dirty="0" smtClean="0">
                <a:latin typeface="Times New Roman" pitchFamily="18" charset="0"/>
              </a:rPr>
              <a:t> самый распространенный тролль. Ему нравится флиртовать с глупыми девочками </a:t>
            </a:r>
            <a:r>
              <a:rPr lang="ru-RU" sz="1000" dirty="0" err="1" smtClean="0">
                <a:latin typeface="Times New Roman" pitchFamily="18" charset="0"/>
              </a:rPr>
              <a:t>школьницами,при</a:t>
            </a:r>
            <a:r>
              <a:rPr lang="ru-RU" sz="1000" dirty="0" smtClean="0">
                <a:latin typeface="Times New Roman" pitchFamily="18" charset="0"/>
              </a:rPr>
              <a:t> этом делая вид, что он романтик и 20-летний</a:t>
            </a:r>
          </a:p>
          <a:p>
            <a:pPr eaLnBrk="1" hangingPunct="1">
              <a:lnSpc>
                <a:spcPct val="80000"/>
              </a:lnSpc>
              <a:buFontTx/>
              <a:buNone/>
            </a:pPr>
            <a:r>
              <a:rPr lang="ru-RU" sz="1000" dirty="0" smtClean="0">
                <a:latin typeface="Times New Roman" pitchFamily="18" charset="0"/>
              </a:rPr>
              <a:t>поэт. Разоблачить просто - договоритесь о свидании в реале.</a:t>
            </a:r>
            <a:endParaRPr lang="ru-RU" sz="1000" b="1" dirty="0" smtClean="0">
              <a:latin typeface="Times New Roman" pitchFamily="18" charset="0"/>
            </a:endParaRPr>
          </a:p>
          <a:p>
            <a:pPr eaLnBrk="1" hangingPunct="1">
              <a:lnSpc>
                <a:spcPct val="80000"/>
              </a:lnSpc>
              <a:buFontTx/>
              <a:buNone/>
            </a:pPr>
            <a:r>
              <a:rPr lang="ru-RU" sz="1000" b="1" dirty="0" smtClean="0">
                <a:latin typeface="Times New Roman" pitchFamily="18" charset="0"/>
              </a:rPr>
              <a:t>18. </a:t>
            </a:r>
            <a:r>
              <a:rPr lang="ru-RU" sz="1000" b="1" dirty="0" err="1" smtClean="0">
                <a:latin typeface="Times New Roman" pitchFamily="18" charset="0"/>
              </a:rPr>
              <a:t>Сталкер</a:t>
            </a:r>
            <a:r>
              <a:rPr lang="ru-RU" sz="1000" dirty="0" err="1" smtClean="0">
                <a:latin typeface="Times New Roman" pitchFamily="18" charset="0"/>
              </a:rPr>
              <a:t>Тролль</a:t>
            </a:r>
            <a:r>
              <a:rPr lang="ru-RU" sz="1000" dirty="0" smtClean="0">
                <a:latin typeface="Times New Roman" pitchFamily="18" charset="0"/>
              </a:rPr>
              <a:t> </a:t>
            </a:r>
            <a:r>
              <a:rPr lang="ru-RU" sz="1000" dirty="0" err="1" smtClean="0">
                <a:latin typeface="Times New Roman" pitchFamily="18" charset="0"/>
              </a:rPr>
              <a:t>Сталкер</a:t>
            </a:r>
            <a:r>
              <a:rPr lang="ru-RU" sz="1000" dirty="0" smtClean="0">
                <a:latin typeface="Times New Roman" pitchFamily="18" charset="0"/>
              </a:rPr>
              <a:t> по-настоящему самый опасный </a:t>
            </a:r>
            <a:r>
              <a:rPr lang="ru-RU" sz="1000" dirty="0" err="1" smtClean="0">
                <a:latin typeface="Times New Roman" pitchFamily="18" charset="0"/>
              </a:rPr>
              <a:t>тролль.Он</a:t>
            </a:r>
            <a:r>
              <a:rPr lang="ru-RU" sz="1000" dirty="0" smtClean="0">
                <a:latin typeface="Times New Roman" pitchFamily="18" charset="0"/>
              </a:rPr>
              <a:t> может взломать Ваш компьютер. Разместит в Интернете Ваш идентификационный код и</a:t>
            </a:r>
          </a:p>
          <a:p>
            <a:pPr eaLnBrk="1" hangingPunct="1">
              <a:lnSpc>
                <a:spcPct val="80000"/>
              </a:lnSpc>
              <a:buFontTx/>
              <a:buNone/>
            </a:pPr>
            <a:r>
              <a:rPr lang="ru-RU" sz="1000" dirty="0" smtClean="0">
                <a:latin typeface="Times New Roman" pitchFamily="18" charset="0"/>
              </a:rPr>
              <a:t>сможет найти Вас в реальной жизни.</a:t>
            </a:r>
          </a:p>
        </p:txBody>
      </p:sp>
      <p:pic>
        <p:nvPicPr>
          <p:cNvPr id="29699" name="Рисунок 1"/>
          <p:cNvPicPr>
            <a:picLocks noChangeAspect="1"/>
          </p:cNvPicPr>
          <p:nvPr/>
        </p:nvPicPr>
        <p:blipFill>
          <a:blip r:embed="rId2" cstate="print"/>
          <a:srcRect/>
          <a:stretch>
            <a:fillRect/>
          </a:stretch>
        </p:blipFill>
        <p:spPr bwMode="auto">
          <a:xfrm>
            <a:off x="8077200" y="0"/>
            <a:ext cx="1066800" cy="1025525"/>
          </a:xfrm>
          <a:prstGeom prst="rect">
            <a:avLst/>
          </a:prstGeom>
          <a:noFill/>
          <a:ln w="9525">
            <a:noFill/>
            <a:miter lim="800000"/>
            <a:headEnd/>
            <a:tailEnd/>
          </a:ln>
        </p:spPr>
      </p:pic>
      <p:sp>
        <p:nvSpPr>
          <p:cNvPr id="7" name="Прямоугольник 6"/>
          <p:cNvSpPr/>
          <p:nvPr/>
        </p:nvSpPr>
        <p:spPr>
          <a:xfrm>
            <a:off x="0" y="0"/>
            <a:ext cx="7924800" cy="1066800"/>
          </a:xfrm>
          <a:prstGeom prst="rect">
            <a:avLst/>
          </a:prstGeom>
          <a:solidFill>
            <a:srgbClr val="31A3D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altLang="ru-RU">
                <a:solidFill>
                  <a:schemeClr val="tx2"/>
                </a:solidFill>
              </a:rPr>
              <a:t> </a:t>
            </a:r>
            <a:r>
              <a:rPr lang="ru-RU" altLang="ru-RU" sz="2400" b="1">
                <a:solidFill>
                  <a:schemeClr val="tx2"/>
                </a:solidFill>
                <a:latin typeface="Times New Roman" pitchFamily="18" charset="0"/>
              </a:rPr>
              <a:t>Бытовая классификация</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sz="quarter"/>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solidFill>
                  <a:schemeClr val="bg1"/>
                </a:solidFill>
                <a:latin typeface="Times New Roman" pitchFamily="18" charset="0"/>
              </a:rPr>
              <a:t>Кому Вы доказываете? </a:t>
            </a:r>
            <a:r>
              <a:rPr lang="ru-RU" altLang="ru-RU" sz="2400" b="1" dirty="0" smtClean="0">
                <a:solidFill>
                  <a:srgbClr val="C00000"/>
                </a:solidFill>
                <a:latin typeface="Times New Roman" pitchFamily="18" charset="0"/>
              </a:rPr>
              <a:t>!</a:t>
            </a:r>
          </a:p>
        </p:txBody>
      </p:sp>
      <p:pic>
        <p:nvPicPr>
          <p:cNvPr id="12" name="Содержимое 11" descr="5IAAAgFDSeA-960.jpg"/>
          <p:cNvPicPr>
            <a:picLocks noGrp="1" noChangeAspect="1"/>
          </p:cNvPicPr>
          <p:nvPr>
            <p:ph sz="quarter" idx="1"/>
          </p:nvPr>
        </p:nvPicPr>
        <p:blipFill>
          <a:blip r:embed="rId2" cstate="print"/>
          <a:stretch>
            <a:fillRect/>
          </a:stretch>
        </p:blipFill>
        <p:spPr>
          <a:xfrm>
            <a:off x="611560" y="1268760"/>
            <a:ext cx="3744416" cy="2416551"/>
          </a:xfrm>
        </p:spPr>
      </p:pic>
      <p:pic>
        <p:nvPicPr>
          <p:cNvPr id="13" name="Содержимое 12" descr="321.jpg"/>
          <p:cNvPicPr>
            <a:picLocks noGrp="1" noChangeAspect="1"/>
          </p:cNvPicPr>
          <p:nvPr>
            <p:ph sz="quarter" idx="2"/>
          </p:nvPr>
        </p:nvPicPr>
        <p:blipFill>
          <a:blip r:embed="rId3" cstate="print"/>
          <a:stretch>
            <a:fillRect/>
          </a:stretch>
        </p:blipFill>
        <p:spPr>
          <a:xfrm>
            <a:off x="4788024" y="1196752"/>
            <a:ext cx="3917234" cy="2448272"/>
          </a:xfrm>
        </p:spPr>
      </p:pic>
      <p:pic>
        <p:nvPicPr>
          <p:cNvPr id="14" name="Содержимое 13" descr="1324622087_ESLI-HOTITE-BYT-SChASTLIVYM---SLEDITE-ZA-SVOIMI-SLOVAMI.jpg"/>
          <p:cNvPicPr>
            <a:picLocks noGrp="1" noChangeAspect="1"/>
          </p:cNvPicPr>
          <p:nvPr>
            <p:ph sz="quarter" idx="3"/>
          </p:nvPr>
        </p:nvPicPr>
        <p:blipFill>
          <a:blip r:embed="rId4" cstate="print"/>
          <a:stretch>
            <a:fillRect/>
          </a:stretch>
        </p:blipFill>
        <p:spPr>
          <a:xfrm>
            <a:off x="539552" y="3861048"/>
            <a:ext cx="4145822" cy="2376264"/>
          </a:xfrm>
        </p:spPr>
      </p:pic>
      <p:pic>
        <p:nvPicPr>
          <p:cNvPr id="15" name="Содержимое 14" descr="s1200.jpg"/>
          <p:cNvPicPr>
            <a:picLocks noGrp="1" noChangeAspect="1"/>
          </p:cNvPicPr>
          <p:nvPr>
            <p:ph sz="quarter" idx="4"/>
          </p:nvPr>
        </p:nvPicPr>
        <p:blipFill>
          <a:blip r:embed="rId5" cstate="print"/>
          <a:stretch>
            <a:fillRect/>
          </a:stretch>
        </p:blipFill>
        <p:spPr>
          <a:xfrm>
            <a:off x="4860032" y="3861048"/>
            <a:ext cx="3888432" cy="2532797"/>
          </a:xfrm>
        </p:spPr>
      </p:pic>
      <p:pic>
        <p:nvPicPr>
          <p:cNvPr id="5" name="Рисунок 1"/>
          <p:cNvPicPr>
            <a:picLocks noChangeAspect="1"/>
          </p:cNvPicPr>
          <p:nvPr/>
        </p:nvPicPr>
        <p:blipFill>
          <a:blip r:embed="rId6" cstate="print"/>
          <a:srcRect/>
          <a:stretch>
            <a:fillRect/>
          </a:stretch>
        </p:blipFill>
        <p:spPr bwMode="auto">
          <a:xfrm>
            <a:off x="8077200" y="0"/>
            <a:ext cx="1066800" cy="102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0" y="0"/>
            <a:ext cx="79248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Политическое использование троллей</a:t>
            </a:r>
          </a:p>
        </p:txBody>
      </p:sp>
      <p:pic>
        <p:nvPicPr>
          <p:cNvPr id="30723"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pic>
        <p:nvPicPr>
          <p:cNvPr id="30724" name="Picture 8" descr="ч"/>
          <p:cNvPicPr>
            <a:picLocks noGrp="1" noChangeAspect="1" noChangeArrowheads="1"/>
          </p:cNvPicPr>
          <p:nvPr>
            <p:ph sz="half" idx="1"/>
          </p:nvPr>
        </p:nvPicPr>
        <p:blipFill>
          <a:blip r:embed="rId3" cstate="print"/>
          <a:srcRect/>
          <a:stretch>
            <a:fillRect/>
          </a:stretch>
        </p:blipFill>
        <p:spPr>
          <a:xfrm>
            <a:off x="609600" y="1143000"/>
            <a:ext cx="3043238" cy="5410200"/>
          </a:xfrm>
          <a:noFill/>
        </p:spPr>
      </p:pic>
      <p:pic>
        <p:nvPicPr>
          <p:cNvPr id="30725" name="Picture 9" descr="чччч"/>
          <p:cNvPicPr>
            <a:picLocks noGrp="1" noChangeAspect="1" noChangeArrowheads="1"/>
          </p:cNvPicPr>
          <p:nvPr>
            <p:ph sz="half" idx="2"/>
          </p:nvPr>
        </p:nvPicPr>
        <p:blipFill>
          <a:blip r:embed="rId4" cstate="print"/>
          <a:srcRect/>
          <a:stretch>
            <a:fillRect/>
          </a:stretch>
        </p:blipFill>
        <p:spPr>
          <a:xfrm>
            <a:off x="4953000" y="1143000"/>
            <a:ext cx="3000375" cy="5334000"/>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8229600" cy="1143000"/>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Профилактическая работа</a:t>
            </a:r>
          </a:p>
        </p:txBody>
      </p:sp>
      <p:sp>
        <p:nvSpPr>
          <p:cNvPr id="3" name="Содержимое 2"/>
          <p:cNvSpPr>
            <a:spLocks noGrp="1"/>
          </p:cNvSpPr>
          <p:nvPr>
            <p:ph idx="1"/>
          </p:nvPr>
        </p:nvSpPr>
        <p:spPr>
          <a:xfrm>
            <a:off x="457200" y="1600200"/>
            <a:ext cx="8435280" cy="4525963"/>
          </a:xfrm>
        </p:spPr>
        <p:txBody>
          <a:bodyPr>
            <a:normAutofit fontScale="92500"/>
          </a:bodyPr>
          <a:lstStyle/>
          <a:p>
            <a:pPr>
              <a:buNone/>
            </a:pPr>
            <a:r>
              <a:rPr lang="ru-RU" sz="2000" dirty="0" smtClean="0">
                <a:latin typeface="Times New Roman" pitchFamily="18" charset="0"/>
                <a:cs typeface="Times New Roman" pitchFamily="18" charset="0"/>
              </a:rPr>
              <a:t>Первичная профилактика – широкая информирование.</a:t>
            </a:r>
          </a:p>
          <a:p>
            <a:pPr>
              <a:buNone/>
            </a:pPr>
            <a:r>
              <a:rPr lang="ru-RU" sz="2000" dirty="0" smtClean="0">
                <a:latin typeface="Times New Roman" pitchFamily="18" charset="0"/>
                <a:cs typeface="Times New Roman" pitchFamily="18" charset="0"/>
              </a:rPr>
              <a:t>Вторичная профилактика – работа с группами риска.</a:t>
            </a:r>
          </a:p>
          <a:p>
            <a:pPr>
              <a:buNone/>
            </a:pPr>
            <a:r>
              <a:rPr lang="ru-RU" sz="2000" dirty="0" smtClean="0">
                <a:latin typeface="Times New Roman" pitchFamily="18" charset="0"/>
                <a:cs typeface="Times New Roman" pitchFamily="18" charset="0"/>
              </a:rPr>
              <a:t>Третичная профилактика(реабилитация) –предотвращение рецидивов.</a:t>
            </a:r>
          </a:p>
          <a:p>
            <a:pPr>
              <a:buNone/>
            </a:pP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Универсальная профилактика направлена на предупреждение возникновения </a:t>
            </a:r>
          </a:p>
          <a:p>
            <a:pPr>
              <a:buNone/>
            </a:pPr>
            <a:r>
              <a:rPr lang="ru-RU" sz="2000" dirty="0" smtClean="0">
                <a:latin typeface="Times New Roman" pitchFamily="18" charset="0"/>
                <a:cs typeface="Times New Roman" pitchFamily="18" charset="0"/>
              </a:rPr>
              <a:t>Селективная профилактика носит избирательный характер и ориентирована</a:t>
            </a:r>
          </a:p>
          <a:p>
            <a:pPr>
              <a:buNone/>
            </a:pPr>
            <a:r>
              <a:rPr lang="ru-RU" sz="2000" dirty="0" smtClean="0">
                <a:latin typeface="Times New Roman" pitchFamily="18" charset="0"/>
                <a:cs typeface="Times New Roman" pitchFamily="18" charset="0"/>
              </a:rPr>
              <a:t>на лиц, входящих в группы риска. </a:t>
            </a:r>
          </a:p>
          <a:p>
            <a:pPr>
              <a:buNone/>
            </a:pPr>
            <a:r>
              <a:rPr lang="ru-RU" sz="2000" b="1" dirty="0" smtClean="0">
                <a:latin typeface="Times New Roman" pitchFamily="18" charset="0"/>
                <a:cs typeface="Times New Roman" pitchFamily="18" charset="0"/>
              </a:rPr>
              <a:t>Антикризисная профилактика</a:t>
            </a:r>
            <a:r>
              <a:rPr lang="ru-RU" sz="2000" dirty="0" smtClean="0">
                <a:latin typeface="Times New Roman" pitchFamily="18" charset="0"/>
                <a:cs typeface="Times New Roman" pitchFamily="18" charset="0"/>
              </a:rPr>
              <a:t> направлена на предупреждение дальнейшего</a:t>
            </a:r>
          </a:p>
          <a:p>
            <a:pPr>
              <a:buNone/>
            </a:pPr>
            <a:r>
              <a:rPr lang="ru-RU" sz="2000" dirty="0" smtClean="0">
                <a:latin typeface="Times New Roman" pitchFamily="18" charset="0"/>
                <a:cs typeface="Times New Roman" pitchFamily="18" charset="0"/>
              </a:rPr>
              <a:t>развития процесса.</a:t>
            </a:r>
          </a:p>
          <a:p>
            <a:pPr>
              <a:buNone/>
            </a:pPr>
            <a:r>
              <a:rPr lang="ru-RU" sz="2000" dirty="0" smtClean="0">
                <a:latin typeface="Times New Roman" pitchFamily="18" charset="0"/>
                <a:cs typeface="Times New Roman" pitchFamily="18" charset="0"/>
              </a:rPr>
              <a:t>Индикативная профилактика направлена на предупреждение рецидивов и</a:t>
            </a:r>
          </a:p>
          <a:p>
            <a:pPr>
              <a:buNone/>
            </a:pPr>
            <a:r>
              <a:rPr lang="ru-RU" sz="2000" dirty="0" smtClean="0">
                <a:latin typeface="Times New Roman" pitchFamily="18" charset="0"/>
                <a:cs typeface="Times New Roman" pitchFamily="18" charset="0"/>
              </a:rPr>
              <a:t>повторных действий.</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endParaRPr lang="ru-RU" sz="2000" dirty="0">
              <a:latin typeface="Times New Roman" pitchFamily="18" charset="0"/>
              <a:cs typeface="Times New Roman" pitchFamily="18" charset="0"/>
            </a:endParaRPr>
          </a:p>
        </p:txBody>
      </p:sp>
      <p:pic>
        <p:nvPicPr>
          <p:cNvPr id="6"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Z8g7Ek3-b48.jpg"/>
          <p:cNvPicPr>
            <a:picLocks noChangeAspect="1"/>
          </p:cNvPicPr>
          <p:nvPr/>
        </p:nvPicPr>
        <p:blipFill>
          <a:blip r:embed="rId2" cstate="print"/>
          <a:stretch>
            <a:fillRect/>
          </a:stretch>
        </p:blipFill>
        <p:spPr>
          <a:xfrm>
            <a:off x="179512" y="548680"/>
            <a:ext cx="3754139" cy="5472608"/>
          </a:xfrm>
          <a:prstGeom prst="rect">
            <a:avLst/>
          </a:prstGeom>
        </p:spPr>
      </p:pic>
      <p:pic>
        <p:nvPicPr>
          <p:cNvPr id="6" name="Содержимое 5" descr="uH_fUpozFLk.jpg"/>
          <p:cNvPicPr>
            <a:picLocks noChangeAspect="1"/>
          </p:cNvPicPr>
          <p:nvPr/>
        </p:nvPicPr>
        <p:blipFill>
          <a:blip r:embed="rId3" cstate="print"/>
          <a:stretch>
            <a:fillRect/>
          </a:stretch>
        </p:blipFill>
        <p:spPr>
          <a:xfrm>
            <a:off x="3995936" y="620688"/>
            <a:ext cx="4950191" cy="51125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e8e7b360d70992bf5b462.jpg"/>
          <p:cNvPicPr>
            <a:picLocks noGrp="1" noChangeAspect="1"/>
          </p:cNvPicPr>
          <p:nvPr>
            <p:ph sz="half" idx="1"/>
          </p:nvPr>
        </p:nvPicPr>
        <p:blipFill>
          <a:blip r:embed="rId2" cstate="print"/>
          <a:stretch>
            <a:fillRect/>
          </a:stretch>
        </p:blipFill>
        <p:spPr>
          <a:xfrm>
            <a:off x="179512" y="2276872"/>
            <a:ext cx="4213243" cy="2808312"/>
          </a:xfrm>
        </p:spPr>
      </p:pic>
      <p:pic>
        <p:nvPicPr>
          <p:cNvPr id="7" name="Содержимое 6" descr="4503599652085292_5bd0.jpg"/>
          <p:cNvPicPr>
            <a:picLocks noGrp="1" noChangeAspect="1"/>
          </p:cNvPicPr>
          <p:nvPr>
            <p:ph sz="half" idx="2"/>
          </p:nvPr>
        </p:nvPicPr>
        <p:blipFill>
          <a:blip r:embed="rId3" cstate="print"/>
          <a:stretch>
            <a:fillRect/>
          </a:stretch>
        </p:blipFill>
        <p:spPr>
          <a:xfrm>
            <a:off x="4860032" y="2276872"/>
            <a:ext cx="4038600" cy="2808089"/>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Точки профилактики у детей и родителей </a:t>
            </a:r>
          </a:p>
        </p:txBody>
      </p:sp>
      <p:pic>
        <p:nvPicPr>
          <p:cNvPr id="8" name="Рисунок 5"/>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1438813102_poisk-lyudey-v-socialnoy-seti-vkontakte.jpg"/>
          <p:cNvPicPr>
            <a:picLocks noGrp="1" noChangeAspect="1"/>
          </p:cNvPicPr>
          <p:nvPr>
            <p:ph sz="half" idx="1"/>
          </p:nvPr>
        </p:nvPicPr>
        <p:blipFill>
          <a:blip r:embed="rId2" cstate="print"/>
          <a:stretch>
            <a:fillRect/>
          </a:stretch>
        </p:blipFill>
        <p:spPr>
          <a:xfrm>
            <a:off x="457200" y="2753235"/>
            <a:ext cx="4038600" cy="2219893"/>
          </a:xfrm>
        </p:spPr>
      </p:pic>
      <p:pic>
        <p:nvPicPr>
          <p:cNvPr id="8" name="Содержимое 7" descr="17d27ca889290e269bb71 (1).png"/>
          <p:cNvPicPr>
            <a:picLocks noGrp="1" noChangeAspect="1"/>
          </p:cNvPicPr>
          <p:nvPr>
            <p:ph sz="half" idx="2"/>
          </p:nvPr>
        </p:nvPicPr>
        <p:blipFill>
          <a:blip r:embed="rId3" cstate="print"/>
          <a:stretch>
            <a:fillRect/>
          </a:stretch>
        </p:blipFill>
        <p:spPr>
          <a:xfrm>
            <a:off x="4648200" y="2716984"/>
            <a:ext cx="4038600" cy="2292394"/>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Анонимность для детей и настройки приватности для родителей </a:t>
            </a:r>
          </a:p>
        </p:txBody>
      </p:sp>
      <p:pic>
        <p:nvPicPr>
          <p:cNvPr id="6" name="Рисунок 5"/>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0" y="1066800"/>
            <a:ext cx="9144000" cy="5638800"/>
          </a:xfrm>
        </p:spPr>
        <p:txBody>
          <a:bodyPr/>
          <a:lstStyle/>
          <a:p>
            <a:pPr eaLnBrk="1" hangingPunct="1">
              <a:lnSpc>
                <a:spcPct val="90000"/>
              </a:lnSpc>
              <a:buFontTx/>
              <a:buNone/>
            </a:pPr>
            <a:r>
              <a:rPr lang="ru-RU" sz="1600" dirty="0" smtClean="0">
                <a:latin typeface="Times New Roman" pitchFamily="18" charset="0"/>
                <a:cs typeface="Times New Roman" pitchFamily="18" charset="0"/>
              </a:rPr>
              <a:t>Факт издевательств и оскорблений (</a:t>
            </a:r>
            <a:r>
              <a:rPr lang="ru-RU" sz="1600" dirty="0" err="1" smtClean="0">
                <a:latin typeface="Times New Roman" pitchFamily="18" charset="0"/>
                <a:cs typeface="Times New Roman" pitchFamily="18" charset="0"/>
              </a:rPr>
              <a:t>троллинга</a:t>
            </a:r>
            <a:r>
              <a:rPr lang="ru-RU" sz="1600" dirty="0" smtClean="0">
                <a:latin typeface="Times New Roman" pitchFamily="18" charset="0"/>
                <a:cs typeface="Times New Roman" pitchFamily="18" charset="0"/>
              </a:rPr>
              <a:t>, как это называют пользователи</a:t>
            </a:r>
          </a:p>
          <a:p>
            <a:pPr eaLnBrk="1" hangingPunct="1">
              <a:lnSpc>
                <a:spcPct val="90000"/>
              </a:lnSpc>
              <a:buFontTx/>
              <a:buNone/>
            </a:pPr>
            <a:r>
              <a:rPr lang="ru-RU" sz="1600" dirty="0" smtClean="0">
                <a:latin typeface="Times New Roman" pitchFamily="18" charset="0"/>
                <a:cs typeface="Times New Roman" pitchFamily="18" charset="0"/>
              </a:rPr>
              <a:t>интернета) в социальных сетях теперь можно заверить у нотариуса, что позволит</a:t>
            </a:r>
          </a:p>
          <a:p>
            <a:pPr eaLnBrk="1" hangingPunct="1">
              <a:lnSpc>
                <a:spcPct val="90000"/>
              </a:lnSpc>
              <a:buFontTx/>
              <a:buNone/>
            </a:pPr>
            <a:r>
              <a:rPr lang="ru-RU" sz="1600" dirty="0" smtClean="0">
                <a:latin typeface="Times New Roman" pitchFamily="18" charset="0"/>
                <a:cs typeface="Times New Roman" pitchFamily="18" charset="0"/>
              </a:rPr>
              <a:t>запустить судебный процесс. По словам представителей ФНП, документ необходим, чтобы</a:t>
            </a:r>
          </a:p>
          <a:p>
            <a:pPr eaLnBrk="1" hangingPunct="1">
              <a:lnSpc>
                <a:spcPct val="90000"/>
              </a:lnSpc>
              <a:buFontTx/>
              <a:buNone/>
            </a:pPr>
            <a:r>
              <a:rPr lang="ru-RU" sz="1600" dirty="0" smtClean="0">
                <a:latin typeface="Times New Roman" pitchFamily="18" charset="0"/>
                <a:cs typeface="Times New Roman" pitchFamily="18" charset="0"/>
              </a:rPr>
              <a:t>оскорбленный смог попытаться выиграть иск о компенсации морального вреда. </a:t>
            </a:r>
          </a:p>
          <a:p>
            <a:pPr eaLnBrk="1" hangingPunct="1">
              <a:lnSpc>
                <a:spcPct val="90000"/>
              </a:lnSpc>
              <a:buFontTx/>
              <a:buNone/>
            </a:pPr>
            <a:r>
              <a:rPr lang="ru-RU" sz="1600" dirty="0" smtClean="0">
                <a:latin typeface="Times New Roman" pitchFamily="18" charset="0"/>
                <a:cs typeface="Times New Roman" pitchFamily="18" charset="0"/>
              </a:rPr>
              <a:t>Истец сможет отсудить у оскорбителей минимум 15 тыс. рублей. Максимальная сумма</a:t>
            </a:r>
          </a:p>
          <a:p>
            <a:pPr eaLnBrk="1" hangingPunct="1">
              <a:lnSpc>
                <a:spcPct val="90000"/>
              </a:lnSpc>
              <a:buFontTx/>
              <a:buNone/>
            </a:pPr>
            <a:r>
              <a:rPr lang="ru-RU" sz="1600" dirty="0" smtClean="0">
                <a:latin typeface="Times New Roman" pitchFamily="18" charset="0"/>
                <a:cs typeface="Times New Roman" pitchFamily="18" charset="0"/>
              </a:rPr>
              <a:t>иска законодательно не закреплена, ее можно установить на любом уровне. По словам</a:t>
            </a:r>
          </a:p>
          <a:p>
            <a:pPr eaLnBrk="1" hangingPunct="1">
              <a:lnSpc>
                <a:spcPct val="90000"/>
              </a:lnSpc>
              <a:buFontTx/>
              <a:buNone/>
            </a:pPr>
            <a:r>
              <a:rPr lang="ru-RU" sz="1600" dirty="0" smtClean="0">
                <a:latin typeface="Times New Roman" pitchFamily="18" charset="0"/>
                <a:cs typeface="Times New Roman" pitchFamily="18" charset="0"/>
              </a:rPr>
              <a:t>юристов, судебная практика в этом вопросе единообразна и складывается в пользу</a:t>
            </a:r>
          </a:p>
          <a:p>
            <a:pPr eaLnBrk="1" hangingPunct="1">
              <a:lnSpc>
                <a:spcPct val="90000"/>
              </a:lnSpc>
              <a:buFontTx/>
              <a:buNone/>
            </a:pPr>
            <a:r>
              <a:rPr lang="ru-RU" sz="1600" dirty="0" smtClean="0">
                <a:latin typeface="Times New Roman" pitchFamily="18" charset="0"/>
                <a:cs typeface="Times New Roman" pitchFamily="18" charset="0"/>
              </a:rPr>
              <a:t>истцов. Но всегда нужно иметь в виду, что доказать факт распространения, нотариально</a:t>
            </a:r>
          </a:p>
          <a:p>
            <a:pPr eaLnBrk="1" hangingPunct="1">
              <a:lnSpc>
                <a:spcPct val="90000"/>
              </a:lnSpc>
              <a:buFontTx/>
              <a:buNone/>
            </a:pPr>
            <a:r>
              <a:rPr lang="ru-RU" sz="1600" dirty="0" smtClean="0">
                <a:latin typeface="Times New Roman" pitchFamily="18" charset="0"/>
                <a:cs typeface="Times New Roman" pitchFamily="18" charset="0"/>
              </a:rPr>
              <a:t>удостоверив страницу в интернете, всего лишь часть дела, основная сложность в делах</a:t>
            </a:r>
          </a:p>
          <a:p>
            <a:pPr eaLnBrk="1" hangingPunct="1">
              <a:lnSpc>
                <a:spcPct val="90000"/>
              </a:lnSpc>
              <a:buFontTx/>
              <a:buNone/>
            </a:pPr>
            <a:r>
              <a:rPr lang="ru-RU" sz="1600" dirty="0" smtClean="0">
                <a:latin typeface="Times New Roman" pitchFamily="18" charset="0"/>
                <a:cs typeface="Times New Roman" pitchFamily="18" charset="0"/>
              </a:rPr>
              <a:t>данной категории — доказать, что интернет-страница принадлежит конкретному лицу, и </a:t>
            </a:r>
          </a:p>
          <a:p>
            <a:pPr eaLnBrk="1" hangingPunct="1">
              <a:lnSpc>
                <a:spcPct val="90000"/>
              </a:lnSpc>
              <a:buFontTx/>
              <a:buNone/>
            </a:pPr>
            <a:r>
              <a:rPr lang="ru-RU" sz="1600" dirty="0" smtClean="0">
                <a:latin typeface="Times New Roman" pitchFamily="18" charset="0"/>
                <a:cs typeface="Times New Roman" pitchFamily="18" charset="0"/>
              </a:rPr>
              <a:t>определить круг ответчиков. В случае если действия одного пользователя Сети против</a:t>
            </a:r>
          </a:p>
          <a:p>
            <a:pPr eaLnBrk="1" hangingPunct="1">
              <a:lnSpc>
                <a:spcPct val="90000"/>
              </a:lnSpc>
              <a:buFontTx/>
              <a:buNone/>
            </a:pPr>
            <a:r>
              <a:rPr lang="ru-RU" sz="1600" dirty="0" smtClean="0">
                <a:latin typeface="Times New Roman" pitchFamily="18" charset="0"/>
                <a:cs typeface="Times New Roman" pitchFamily="18" charset="0"/>
              </a:rPr>
              <a:t>другого носят именно оскорбительный характер или призваны очернить его репутацию и при</a:t>
            </a:r>
          </a:p>
          <a:p>
            <a:pPr eaLnBrk="1" hangingPunct="1">
              <a:lnSpc>
                <a:spcPct val="90000"/>
              </a:lnSpc>
              <a:buFontTx/>
              <a:buNone/>
            </a:pPr>
            <a:r>
              <a:rPr lang="ru-RU" sz="1600" dirty="0" smtClean="0">
                <a:latin typeface="Times New Roman" pitchFamily="18" charset="0"/>
                <a:cs typeface="Times New Roman" pitchFamily="18" charset="0"/>
              </a:rPr>
              <a:t>этом используются заведомо ложные сведения, то, действительно, наказание может</a:t>
            </a:r>
          </a:p>
          <a:p>
            <a:pPr eaLnBrk="1" hangingPunct="1">
              <a:lnSpc>
                <a:spcPct val="90000"/>
              </a:lnSpc>
              <a:buFontTx/>
              <a:buNone/>
            </a:pPr>
            <a:r>
              <a:rPr lang="ru-RU" sz="1600" dirty="0" smtClean="0">
                <a:latin typeface="Times New Roman" pitchFamily="18" charset="0"/>
                <a:cs typeface="Times New Roman" pitchFamily="18" charset="0"/>
              </a:rPr>
              <a:t>последовать: по статье 5.61 </a:t>
            </a:r>
            <a:r>
              <a:rPr lang="ru-RU" sz="1600" dirty="0" err="1" smtClean="0">
                <a:latin typeface="Times New Roman" pitchFamily="18" charset="0"/>
                <a:cs typeface="Times New Roman" pitchFamily="18" charset="0"/>
              </a:rPr>
              <a:t>КоАП</a:t>
            </a:r>
            <a:r>
              <a:rPr lang="ru-RU" sz="1600" dirty="0" smtClean="0">
                <a:latin typeface="Times New Roman" pitchFamily="18" charset="0"/>
                <a:cs typeface="Times New Roman" pitchFamily="18" charset="0"/>
              </a:rPr>
              <a:t> за оскорбления для </a:t>
            </a:r>
            <a:r>
              <a:rPr lang="ru-RU" sz="1600" dirty="0" err="1" smtClean="0">
                <a:latin typeface="Times New Roman" pitchFamily="18" charset="0"/>
                <a:cs typeface="Times New Roman" pitchFamily="18" charset="0"/>
              </a:rPr>
              <a:t>физлиц</a:t>
            </a:r>
            <a:r>
              <a:rPr lang="ru-RU" sz="1600" dirty="0" smtClean="0">
                <a:latin typeface="Times New Roman" pitchFamily="18" charset="0"/>
                <a:cs typeface="Times New Roman" pitchFamily="18" charset="0"/>
              </a:rPr>
              <a:t> предусмотрен штраф в</a:t>
            </a:r>
          </a:p>
          <a:p>
            <a:pPr eaLnBrk="1" hangingPunct="1">
              <a:lnSpc>
                <a:spcPct val="90000"/>
              </a:lnSpc>
              <a:buFontTx/>
              <a:buNone/>
            </a:pPr>
            <a:r>
              <a:rPr lang="ru-RU" sz="1600" dirty="0" smtClean="0">
                <a:latin typeface="Times New Roman" pitchFamily="18" charset="0"/>
                <a:cs typeface="Times New Roman" pitchFamily="18" charset="0"/>
              </a:rPr>
              <a:t>размере 3–5 тыс. рублей.  Стоимость услуг нотариуса в данном случае начинается от 3,1</a:t>
            </a:r>
          </a:p>
          <a:p>
            <a:pPr eaLnBrk="1" hangingPunct="1">
              <a:lnSpc>
                <a:spcPct val="90000"/>
              </a:lnSpc>
              <a:buFontTx/>
              <a:buNone/>
            </a:pPr>
            <a:r>
              <a:rPr lang="ru-RU" sz="1600" dirty="0" smtClean="0">
                <a:latin typeface="Times New Roman" pitchFamily="18" charset="0"/>
                <a:cs typeface="Times New Roman" pitchFamily="18" charset="0"/>
              </a:rPr>
              <a:t>тыс. рублей — 3 тыс. рублей стоит одна описательная страница протокола (где нотариус</a:t>
            </a:r>
          </a:p>
          <a:p>
            <a:pPr eaLnBrk="1" hangingPunct="1">
              <a:lnSpc>
                <a:spcPct val="90000"/>
              </a:lnSpc>
              <a:buFontTx/>
              <a:buNone/>
            </a:pPr>
            <a:r>
              <a:rPr lang="ru-RU" sz="1600" dirty="0" smtClean="0">
                <a:latin typeface="Times New Roman" pitchFamily="18" charset="0"/>
                <a:cs typeface="Times New Roman" pitchFamily="18" charset="0"/>
              </a:rPr>
              <a:t>указывает, на какие страницы в </a:t>
            </a:r>
            <a:r>
              <a:rPr lang="ru-RU" sz="1600" dirty="0" err="1" smtClean="0">
                <a:latin typeface="Times New Roman" pitchFamily="18" charset="0"/>
                <a:cs typeface="Times New Roman" pitchFamily="18" charset="0"/>
              </a:rPr>
              <a:t>соцсетях</a:t>
            </a:r>
            <a:r>
              <a:rPr lang="ru-RU" sz="1600" dirty="0" smtClean="0">
                <a:latin typeface="Times New Roman" pitchFamily="18" charset="0"/>
                <a:cs typeface="Times New Roman" pitchFamily="18" charset="0"/>
              </a:rPr>
              <a:t> он заходил, что там видел). </a:t>
            </a:r>
            <a:r>
              <a:rPr lang="ru-RU" sz="1600" dirty="0" err="1" smtClean="0">
                <a:latin typeface="Times New Roman" pitchFamily="18" charset="0"/>
                <a:cs typeface="Times New Roman" pitchFamily="18" charset="0"/>
              </a:rPr>
              <a:t>Скриншоты</a:t>
            </a:r>
            <a:r>
              <a:rPr lang="ru-RU" sz="1600" dirty="0" smtClean="0">
                <a:latin typeface="Times New Roman" pitchFamily="18" charset="0"/>
                <a:cs typeface="Times New Roman" pitchFamily="18" charset="0"/>
              </a:rPr>
              <a:t> страниц в</a:t>
            </a:r>
          </a:p>
          <a:p>
            <a:pPr eaLnBrk="1" hangingPunct="1">
              <a:lnSpc>
                <a:spcPct val="90000"/>
              </a:lnSpc>
              <a:buFontTx/>
              <a:buNone/>
            </a:pPr>
            <a:r>
              <a:rPr lang="ru-RU" sz="1600" dirty="0" err="1" smtClean="0">
                <a:latin typeface="Times New Roman" pitchFamily="18" charset="0"/>
                <a:cs typeface="Times New Roman" pitchFamily="18" charset="0"/>
              </a:rPr>
              <a:t>Facebook</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ВКонтакте</a:t>
            </a:r>
            <a:r>
              <a:rPr lang="ru-RU" sz="1600" dirty="0" smtClean="0">
                <a:latin typeface="Times New Roman" pitchFamily="18" charset="0"/>
                <a:cs typeface="Times New Roman" pitchFamily="18" charset="0"/>
              </a:rPr>
              <a:t>», «Одноклассниках» являются приложениями к протоколу и стоят</a:t>
            </a:r>
          </a:p>
          <a:p>
            <a:pPr eaLnBrk="1" hangingPunct="1">
              <a:lnSpc>
                <a:spcPct val="90000"/>
              </a:lnSpc>
              <a:buFontTx/>
              <a:buNone/>
            </a:pPr>
            <a:r>
              <a:rPr lang="ru-RU" sz="1600" dirty="0" smtClean="0">
                <a:latin typeface="Times New Roman" pitchFamily="18" charset="0"/>
                <a:cs typeface="Times New Roman" pitchFamily="18" charset="0"/>
              </a:rPr>
              <a:t>100рублей за страницу.  http://izv*estia.ru/</a:t>
            </a:r>
          </a:p>
          <a:p>
            <a:pPr eaLnBrk="1" hangingPunct="1">
              <a:lnSpc>
                <a:spcPct val="90000"/>
              </a:lnSpc>
            </a:pPr>
            <a:endParaRPr lang="ru-RU" sz="1600" dirty="0" smtClean="0"/>
          </a:p>
        </p:txBody>
      </p:sp>
      <p:sp>
        <p:nvSpPr>
          <p:cNvPr id="34819"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Законодательная база</a:t>
            </a:r>
          </a:p>
        </p:txBody>
      </p:sp>
      <p:pic>
        <p:nvPicPr>
          <p:cNvPr id="34820"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oyikblGIFSE.jpg"/>
          <p:cNvPicPr>
            <a:picLocks noGrp="1" noChangeAspect="1"/>
          </p:cNvPicPr>
          <p:nvPr>
            <p:ph idx="1"/>
          </p:nvPr>
        </p:nvPicPr>
        <p:blipFill>
          <a:blip r:embed="rId2" cstate="print"/>
          <a:stretch>
            <a:fillRect/>
          </a:stretch>
        </p:blipFill>
        <p:spPr>
          <a:xfrm>
            <a:off x="539552" y="1268760"/>
            <a:ext cx="7949683" cy="4968552"/>
          </a:xfrm>
        </p:spPr>
      </p:pic>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Законодательная база</a:t>
            </a:r>
          </a:p>
        </p:txBody>
      </p:sp>
      <p:pic>
        <p:nvPicPr>
          <p:cNvPr id="6" name="Рисунок 5"/>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395536" y="1196752"/>
            <a:ext cx="8424936" cy="5472608"/>
          </a:xfrm>
        </p:spPr>
        <p:txBody>
          <a:bodyPr>
            <a:normAutofit fontScale="92500" lnSpcReduction="20000"/>
          </a:bodyPr>
          <a:lstStyle/>
          <a:p>
            <a:pPr>
              <a:buFont typeface="Wingdings" panose="05000000000000000000" pitchFamily="2" charset="2"/>
              <a:buChar char="§"/>
            </a:pPr>
            <a:r>
              <a:rPr lang="ru-RU" altLang="ru-RU" sz="2000" b="1" dirty="0" smtClean="0"/>
              <a:t>Закон </a:t>
            </a:r>
            <a:r>
              <a:rPr lang="ru-RU" altLang="ru-RU" sz="2000" b="1" dirty="0"/>
              <a:t>Я</a:t>
            </a:r>
            <a:r>
              <a:rPr lang="ru-RU" altLang="ru-RU" sz="2000" b="1" dirty="0" smtClean="0"/>
              <a:t>ровой</a:t>
            </a:r>
            <a:r>
              <a:rPr lang="ru-RU" altLang="ru-RU" sz="2000" dirty="0" smtClean="0"/>
              <a:t> – Интернет-отрасль затронет непосредственно две статьи закона, согласно которым компании и операторы должны хранить все данные о звонках и сообщениях россиян и декодировать переписки, зашифрованные Интернет-сервисами</a:t>
            </a:r>
            <a:br>
              <a:rPr lang="ru-RU" altLang="ru-RU" sz="2000" dirty="0" smtClean="0"/>
            </a:br>
            <a:endParaRPr lang="ru-RU" altLang="ru-RU" sz="2000" dirty="0" smtClean="0"/>
          </a:p>
          <a:p>
            <a:pPr marL="360363">
              <a:buFont typeface="Wingdings" panose="05000000000000000000" pitchFamily="2" charset="2"/>
              <a:buChar char="§"/>
            </a:pPr>
            <a:r>
              <a:rPr lang="ru-RU" altLang="ru-RU" sz="2000" dirty="0" smtClean="0"/>
              <a:t>Уголовная ответственность за </a:t>
            </a:r>
            <a:r>
              <a:rPr lang="ru-RU" altLang="ru-RU" sz="2000" b="1" dirty="0" smtClean="0"/>
              <a:t>жестокое обращение с животными</a:t>
            </a:r>
            <a:r>
              <a:rPr lang="ru-RU" altLang="ru-RU" sz="2000" dirty="0" smtClean="0"/>
              <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Закон о </a:t>
            </a:r>
            <a:r>
              <a:rPr lang="ru-RU" altLang="ru-RU" sz="2000" b="1" dirty="0" smtClean="0"/>
              <a:t>противоправном поведении на транспорте </a:t>
            </a:r>
            <a:r>
              <a:rPr lang="ru-RU" altLang="ru-RU" sz="2000" dirty="0" smtClean="0"/>
              <a:t>(борьба с распространением различных форм деструктивного поведения)</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Уголовная ответственность за </a:t>
            </a:r>
            <a:r>
              <a:rPr lang="ru-RU" altLang="ru-RU" sz="2000" b="1" dirty="0" smtClean="0"/>
              <a:t>доведение, склонение и пропаганду суицидального поведения </a:t>
            </a:r>
            <a:r>
              <a:rPr lang="ru-RU" altLang="ru-RU" sz="2000" dirty="0" smtClean="0"/>
              <a:t>(борьба с группами смерти и суицидальными </a:t>
            </a:r>
            <a:r>
              <a:rPr lang="ru-RU" altLang="ru-RU" sz="2000" dirty="0" err="1" smtClean="0"/>
              <a:t>квестами</a:t>
            </a:r>
            <a:r>
              <a:rPr lang="ru-RU" altLang="ru-RU" sz="2000" dirty="0" smtClean="0"/>
              <a:t>)</a:t>
            </a:r>
            <a:br>
              <a:rPr lang="ru-RU" altLang="ru-RU" sz="2000" dirty="0" smtClean="0"/>
            </a:br>
            <a:endParaRPr lang="ru-RU" altLang="ru-RU" sz="2000" b="1" dirty="0" smtClean="0"/>
          </a:p>
          <a:p>
            <a:pPr>
              <a:buFont typeface="Wingdings" panose="05000000000000000000" pitchFamily="2" charset="2"/>
              <a:buChar char="§"/>
            </a:pPr>
            <a:r>
              <a:rPr lang="ru-RU" altLang="ru-RU" sz="2000" b="1" dirty="0" smtClean="0"/>
              <a:t>Закон об </a:t>
            </a:r>
            <a:r>
              <a:rPr lang="ru-RU" altLang="ru-RU" sz="2000" b="1" dirty="0" err="1" smtClean="0"/>
              <a:t>анонимайзерах</a:t>
            </a:r>
            <a:r>
              <a:rPr lang="ru-RU" altLang="ru-RU" sz="2000" b="1" dirty="0" smtClean="0"/>
              <a:t> </a:t>
            </a:r>
            <a:r>
              <a:rPr lang="ru-RU" altLang="ru-RU" sz="2000" dirty="0" smtClean="0"/>
              <a:t>(вербовка в террористические и экстремистские организации)</a:t>
            </a:r>
            <a:br>
              <a:rPr lang="ru-RU" altLang="ru-RU" sz="2000" dirty="0" smtClean="0"/>
            </a:br>
            <a:endParaRPr lang="ru-RU" altLang="ru-RU" sz="2000" dirty="0" smtClean="0"/>
          </a:p>
          <a:p>
            <a:pPr>
              <a:buFont typeface="Wingdings" panose="05000000000000000000" pitchFamily="2" charset="2"/>
              <a:buChar char="§"/>
            </a:pPr>
            <a:r>
              <a:rPr lang="ru-RU" altLang="ru-RU" sz="2000" dirty="0" smtClean="0"/>
              <a:t>Административная ответственность за </a:t>
            </a:r>
            <a:r>
              <a:rPr lang="ru-RU" altLang="ru-RU" sz="2000" b="1" dirty="0" smtClean="0"/>
              <a:t>травлю в Интернете</a:t>
            </a:r>
            <a:br>
              <a:rPr lang="ru-RU" altLang="ru-RU" sz="2000" b="1" dirty="0" smtClean="0"/>
            </a:br>
            <a:endParaRPr lang="ru-RU" altLang="ru-RU" sz="2000" b="1" dirty="0" smtClean="0"/>
          </a:p>
          <a:p>
            <a:pPr>
              <a:buFont typeface="Wingdings" panose="05000000000000000000" pitchFamily="2" charset="2"/>
              <a:buChar char="§"/>
            </a:pPr>
            <a:r>
              <a:rPr lang="ru-RU" altLang="ru-RU" sz="2000" dirty="0" smtClean="0"/>
              <a:t>Закон о </a:t>
            </a:r>
            <a:r>
              <a:rPr lang="ru-RU" altLang="ru-RU" sz="2000" b="1" dirty="0" err="1" smtClean="0"/>
              <a:t>фейковых</a:t>
            </a:r>
            <a:r>
              <a:rPr lang="ru-RU" altLang="ru-RU" sz="2000" b="1" dirty="0" smtClean="0"/>
              <a:t> новостях  </a:t>
            </a:r>
          </a:p>
          <a:p>
            <a:pPr eaLnBrk="1" hangingPunct="1">
              <a:buFontTx/>
              <a:buNone/>
            </a:pPr>
            <a:endParaRPr lang="ru-RU" altLang="ru-RU" sz="2000" dirty="0" smtClean="0"/>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
        <p:nvSpPr>
          <p:cNvPr id="6" name="Rectangle 3"/>
          <p:cNvSpPr txBox="1">
            <a:spLocks noChangeArrowheads="1"/>
          </p:cNvSpPr>
          <p:nvPr/>
        </p:nvSpPr>
        <p:spPr>
          <a:xfrm>
            <a:off x="0" y="1"/>
            <a:ext cx="8100391" cy="1000108"/>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lgn="l">
              <a:buClr>
                <a:srgbClr val="000000"/>
              </a:buClr>
              <a:buFont typeface="Times New Roman" pitchFamily="18" charset="0"/>
              <a:buNone/>
            </a:pPr>
            <a:r>
              <a:rPr lang="ru-RU" altLang="ru-RU" sz="2400" b="1" dirty="0" smtClean="0">
                <a:solidFill>
                  <a:schemeClr val="bg1"/>
                </a:solidFill>
                <a:latin typeface="+mn-lt"/>
              </a:rPr>
              <a:t>ЗАКОНОДАТЕЛЬНЫЕ ИНИЦИАТИВЫ И АКТЫ</a:t>
            </a:r>
          </a:p>
        </p:txBody>
      </p:sp>
      <p:sp>
        <p:nvSpPr>
          <p:cNvPr id="2" name="Номер слайда 1"/>
          <p:cNvSpPr>
            <a:spLocks noGrp="1"/>
          </p:cNvSpPr>
          <p:nvPr>
            <p:ph type="sldNum" sz="quarter" idx="12"/>
          </p:nvPr>
        </p:nvSpPr>
        <p:spPr/>
        <p:txBody>
          <a:bodyPr/>
          <a:lstStyle/>
          <a:p>
            <a:fld id="{725C68B6-61C2-468F-89AB-4B9F7531AA68}" type="slidenum">
              <a:rPr lang="ru-RU" smtClean="0"/>
              <a:pPr/>
              <a:t>64</a:t>
            </a:fld>
            <a:endParaRPr lang="ru-RU"/>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Содержимое 3" descr="858x540.jpg"/>
          <p:cNvPicPr>
            <a:picLocks noGrp="1" noChangeAspect="1"/>
          </p:cNvPicPr>
          <p:nvPr>
            <p:ph idx="1"/>
          </p:nvPr>
        </p:nvPicPr>
        <p:blipFill>
          <a:blip r:embed="rId2" cstate="print"/>
          <a:srcRect/>
          <a:stretch>
            <a:fillRect/>
          </a:stretch>
        </p:blipFill>
        <p:spPr>
          <a:xfrm>
            <a:off x="976313" y="1600200"/>
            <a:ext cx="7191375" cy="4525963"/>
          </a:xfrm>
        </p:spPr>
      </p:pic>
      <p:sp>
        <p:nvSpPr>
          <p:cNvPr id="31747" name="Rectangle 3"/>
          <p:cNvSpPr>
            <a:spLocks noGrp="1" noChangeArrowheads="1"/>
          </p:cNvSpPr>
          <p:nvPr>
            <p:ph type="title"/>
          </p:nvPr>
        </p:nvSpPr>
        <p:spPr>
          <a:xfrm>
            <a:off x="0" y="0"/>
            <a:ext cx="79248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31748" name="Рисунок 5"/>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Врач\Desktop\осетия\042.jpg"/>
          <p:cNvPicPr>
            <a:picLocks noGrp="1" noChangeAspect="1" noChangeArrowheads="1"/>
          </p:cNvPicPr>
          <p:nvPr>
            <p:ph idx="1"/>
          </p:nvPr>
        </p:nvPicPr>
        <p:blipFill>
          <a:blip r:embed="rId2" cstate="print"/>
          <a:srcRect/>
          <a:stretch>
            <a:fillRect/>
          </a:stretch>
        </p:blipFill>
        <p:spPr bwMode="auto">
          <a:xfrm>
            <a:off x="899592" y="1268760"/>
            <a:ext cx="7272808" cy="5454606"/>
          </a:xfrm>
          <a:prstGeom prst="rect">
            <a:avLst/>
          </a:prstGeom>
          <a:noFill/>
        </p:spPr>
      </p:pic>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5" name="Рисунок 5"/>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slide-19.jpg"/>
          <p:cNvPicPr>
            <a:picLocks noGrp="1" noChangeAspect="1"/>
          </p:cNvPicPr>
          <p:nvPr>
            <p:ph sz="half" idx="1"/>
          </p:nvPr>
        </p:nvPicPr>
        <p:blipFill>
          <a:blip r:embed="rId2" cstate="print"/>
          <a:stretch>
            <a:fillRect/>
          </a:stretch>
        </p:blipFill>
        <p:spPr>
          <a:xfrm>
            <a:off x="179512" y="2276872"/>
            <a:ext cx="4496108" cy="2520280"/>
          </a:xfrm>
        </p:spPr>
      </p:pic>
      <p:pic>
        <p:nvPicPr>
          <p:cNvPr id="8" name="Содержимое 7" descr="1007.jpg"/>
          <p:cNvPicPr>
            <a:picLocks noGrp="1" noChangeAspect="1"/>
          </p:cNvPicPr>
          <p:nvPr>
            <p:ph sz="half" idx="2"/>
          </p:nvPr>
        </p:nvPicPr>
        <p:blipFill>
          <a:blip r:embed="rId3" cstate="print"/>
          <a:stretch>
            <a:fillRect/>
          </a:stretch>
        </p:blipFill>
        <p:spPr>
          <a:xfrm>
            <a:off x="4932040" y="2276872"/>
            <a:ext cx="4038600" cy="2524125"/>
          </a:xfrm>
        </p:spPr>
      </p:pic>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6" name="Рисунок 5"/>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Врач\Desktop\осетия\slide-43.jpg"/>
          <p:cNvPicPr>
            <a:picLocks noGrp="1" noChangeAspect="1" noChangeArrowheads="1"/>
          </p:cNvPicPr>
          <p:nvPr>
            <p:ph idx="1"/>
          </p:nvPr>
        </p:nvPicPr>
        <p:blipFill>
          <a:blip r:embed="rId2" cstate="print"/>
          <a:srcRect/>
          <a:stretch>
            <a:fillRect/>
          </a:stretch>
        </p:blipFill>
        <p:spPr bwMode="auto">
          <a:xfrm>
            <a:off x="1115616" y="1196752"/>
            <a:ext cx="7128792" cy="5339632"/>
          </a:xfrm>
          <a:prstGeom prst="rect">
            <a:avLst/>
          </a:prstGeom>
          <a:noFill/>
        </p:spPr>
      </p:pic>
      <p:sp>
        <p:nvSpPr>
          <p:cNvPr id="4"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5" name="Рисунок 4"/>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8.jpg"/>
          <p:cNvPicPr>
            <a:picLocks noGrp="1" noChangeAspect="1"/>
          </p:cNvPicPr>
          <p:nvPr>
            <p:ph idx="1"/>
          </p:nvPr>
        </p:nvPicPr>
        <p:blipFill>
          <a:blip r:embed="rId2" cstate="print"/>
          <a:stretch>
            <a:fillRect/>
          </a:stretch>
        </p:blipFill>
        <p:spPr>
          <a:xfrm>
            <a:off x="251520" y="1340768"/>
            <a:ext cx="8704967" cy="4896544"/>
          </a:xfrm>
        </p:spPr>
      </p:pic>
      <p:pic>
        <p:nvPicPr>
          <p:cNvPr id="5" name="Рисунок 4"/>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
        <p:nvSpPr>
          <p:cNvPr id="6"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4" descr="qmXob1Zk1lo.jpg"/>
          <p:cNvPicPr>
            <a:picLocks noChangeAspect="1"/>
          </p:cNvPicPr>
          <p:nvPr/>
        </p:nvPicPr>
        <p:blipFill>
          <a:blip r:embed="rId2" cstate="print"/>
          <a:stretch>
            <a:fillRect/>
          </a:stretch>
        </p:blipFill>
        <p:spPr>
          <a:xfrm>
            <a:off x="179512" y="332656"/>
            <a:ext cx="5616624" cy="5616624"/>
          </a:xfrm>
          <a:prstGeom prst="rect">
            <a:avLst/>
          </a:prstGeom>
        </p:spPr>
      </p:pic>
      <p:pic>
        <p:nvPicPr>
          <p:cNvPr id="3" name="Содержимое 5" descr="-79J6gVbUSA.jpg"/>
          <p:cNvPicPr>
            <a:picLocks noChangeAspect="1"/>
          </p:cNvPicPr>
          <p:nvPr/>
        </p:nvPicPr>
        <p:blipFill>
          <a:blip r:embed="rId3" cstate="print"/>
          <a:stretch>
            <a:fillRect/>
          </a:stretch>
        </p:blipFill>
        <p:spPr>
          <a:xfrm>
            <a:off x="6012160" y="188640"/>
            <a:ext cx="2664296" cy="577625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611d52b05614c98b960b764d44d99fd.jpg"/>
          <p:cNvPicPr>
            <a:picLocks noGrp="1" noChangeAspect="1"/>
          </p:cNvPicPr>
          <p:nvPr>
            <p:ph idx="1"/>
          </p:nvPr>
        </p:nvPicPr>
        <p:blipFill>
          <a:blip r:embed="rId2" cstate="print"/>
          <a:stretch>
            <a:fillRect/>
          </a:stretch>
        </p:blipFill>
        <p:spPr>
          <a:xfrm>
            <a:off x="395536" y="1196752"/>
            <a:ext cx="8208912" cy="5442509"/>
          </a:xfrm>
        </p:spPr>
      </p:pic>
      <p:sp>
        <p:nvSpPr>
          <p:cNvPr id="5"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6" name="Рисунок 1"/>
          <p:cNvPicPr>
            <a:picLocks noChangeAspect="1"/>
          </p:cNvPicPr>
          <p:nvPr/>
        </p:nvPicPr>
        <p:blipFill>
          <a:blip r:embed="rId3"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p:txBody>
          <a:bodyPr/>
          <a:lstStyle/>
          <a:p>
            <a:r>
              <a:rPr lang="ru-RU" dirty="0" smtClean="0"/>
              <a:t>Техническая</a:t>
            </a:r>
            <a:endParaRPr lang="ru-RU" dirty="0"/>
          </a:p>
        </p:txBody>
      </p:sp>
      <p:sp>
        <p:nvSpPr>
          <p:cNvPr id="5" name="Содержимое 4"/>
          <p:cNvSpPr>
            <a:spLocks noGrp="1"/>
          </p:cNvSpPr>
          <p:nvPr>
            <p:ph sz="half" idx="2"/>
          </p:nvPr>
        </p:nvSpPr>
        <p:spPr/>
        <p:txBody>
          <a:bodyPr/>
          <a:lstStyle/>
          <a:p>
            <a:pPr>
              <a:buNone/>
            </a:pPr>
            <a:r>
              <a:rPr lang="ru-RU" sz="2000" dirty="0" smtClean="0">
                <a:latin typeface="Times New Roman" pitchFamily="18" charset="0"/>
                <a:cs typeface="Times New Roman" pitchFamily="18" charset="0"/>
              </a:rPr>
              <a:t>Родительский контроль</a:t>
            </a:r>
          </a:p>
          <a:p>
            <a:pPr>
              <a:buNone/>
            </a:pPr>
            <a:r>
              <a:rPr lang="ru-RU" sz="2000" dirty="0" smtClean="0">
                <a:latin typeface="Times New Roman" pitchFamily="18" charset="0"/>
                <a:cs typeface="Times New Roman" pitchFamily="18" charset="0"/>
              </a:rPr>
              <a:t>Настройки приватности</a:t>
            </a:r>
          </a:p>
          <a:p>
            <a:pPr>
              <a:buNone/>
            </a:pPr>
            <a:r>
              <a:rPr lang="ru-RU" sz="2000" dirty="0" smtClean="0">
                <a:latin typeface="Times New Roman" pitchFamily="18" charset="0"/>
                <a:cs typeface="Times New Roman" pitchFamily="18" charset="0"/>
              </a:rPr>
              <a:t>Аккуратная работа с</a:t>
            </a:r>
          </a:p>
          <a:p>
            <a:pPr>
              <a:buNone/>
            </a:pPr>
            <a:r>
              <a:rPr lang="ru-RU" sz="2000" dirty="0" smtClean="0">
                <a:latin typeface="Times New Roman" pitchFamily="18" charset="0"/>
                <a:cs typeface="Times New Roman" pitchFamily="18" charset="0"/>
              </a:rPr>
              <a:t>персональными данными</a:t>
            </a:r>
          </a:p>
          <a:p>
            <a:pPr>
              <a:buNone/>
            </a:pPr>
            <a:r>
              <a:rPr lang="ru-RU" sz="2000" dirty="0" smtClean="0">
                <a:latin typeface="Times New Roman" pitchFamily="18" charset="0"/>
                <a:cs typeface="Times New Roman" pitchFamily="18" charset="0"/>
              </a:rPr>
              <a:t>Контроль страниц,</a:t>
            </a:r>
          </a:p>
          <a:p>
            <a:pPr>
              <a:buNone/>
            </a:pPr>
            <a:r>
              <a:rPr lang="ru-RU" sz="2000" dirty="0" err="1" smtClean="0">
                <a:latin typeface="Times New Roman" pitchFamily="18" charset="0"/>
                <a:cs typeface="Times New Roman" pitchFamily="18" charset="0"/>
              </a:rPr>
              <a:t>мессенджеров</a:t>
            </a:r>
            <a:r>
              <a:rPr lang="ru-RU" sz="2000" dirty="0" smtClean="0">
                <a:latin typeface="Times New Roman" pitchFamily="18" charset="0"/>
                <a:cs typeface="Times New Roman" pitchFamily="18" charset="0"/>
              </a:rPr>
              <a:t>, приложений</a:t>
            </a:r>
          </a:p>
          <a:p>
            <a:pPr>
              <a:buNone/>
            </a:pPr>
            <a:endParaRPr lang="ru-RU" dirty="0"/>
          </a:p>
        </p:txBody>
      </p:sp>
      <p:sp>
        <p:nvSpPr>
          <p:cNvPr id="6" name="Текст 5"/>
          <p:cNvSpPr>
            <a:spLocks noGrp="1"/>
          </p:cNvSpPr>
          <p:nvPr>
            <p:ph type="body" sz="quarter" idx="3"/>
          </p:nvPr>
        </p:nvSpPr>
        <p:spPr>
          <a:xfrm>
            <a:off x="4645025" y="1412777"/>
            <a:ext cx="4041775" cy="648072"/>
          </a:xfrm>
        </p:spPr>
        <p:txBody>
          <a:bodyPr/>
          <a:lstStyle/>
          <a:p>
            <a:r>
              <a:rPr lang="ru-RU" dirty="0" smtClean="0"/>
              <a:t>Психологическая</a:t>
            </a:r>
            <a:endParaRPr lang="ru-RU" dirty="0"/>
          </a:p>
        </p:txBody>
      </p:sp>
      <p:sp>
        <p:nvSpPr>
          <p:cNvPr id="7" name="Содержимое 6"/>
          <p:cNvSpPr>
            <a:spLocks noGrp="1"/>
          </p:cNvSpPr>
          <p:nvPr>
            <p:ph sz="quarter" idx="4"/>
          </p:nvPr>
        </p:nvSpPr>
        <p:spPr>
          <a:xfrm>
            <a:off x="4645025" y="2060848"/>
            <a:ext cx="4041775" cy="4536503"/>
          </a:xfrm>
        </p:spPr>
        <p:txBody>
          <a:bodyPr>
            <a:normAutofit fontScale="92500" lnSpcReduction="10000"/>
          </a:bodyPr>
          <a:lstStyle/>
          <a:p>
            <a:pPr>
              <a:buNone/>
            </a:pPr>
            <a:r>
              <a:rPr lang="ru-RU" sz="2000" dirty="0" smtClean="0">
                <a:latin typeface="Times New Roman" pitchFamily="18" charset="0"/>
                <a:cs typeface="Times New Roman" pitchFamily="18" charset="0"/>
              </a:rPr>
              <a:t>Чувствовать эмоциональное</a:t>
            </a:r>
          </a:p>
          <a:p>
            <a:pPr>
              <a:buNone/>
            </a:pPr>
            <a:r>
              <a:rPr lang="ru-RU" sz="2000" dirty="0" smtClean="0">
                <a:latin typeface="Times New Roman" pitchFamily="18" charset="0"/>
                <a:cs typeface="Times New Roman" pitchFamily="18" charset="0"/>
              </a:rPr>
              <a:t>состояние ребенка</a:t>
            </a:r>
          </a:p>
          <a:p>
            <a:pPr>
              <a:buNone/>
            </a:pPr>
            <a:r>
              <a:rPr lang="ru-RU" sz="2000" dirty="0" smtClean="0">
                <a:latin typeface="Times New Roman" pitchFamily="18" charset="0"/>
                <a:cs typeface="Times New Roman" pitchFamily="18" charset="0"/>
              </a:rPr>
              <a:t>Интересоваться делами в школе</a:t>
            </a:r>
          </a:p>
          <a:p>
            <a:pPr>
              <a:buNone/>
            </a:pPr>
            <a:r>
              <a:rPr lang="ru-RU" sz="2000" dirty="0" smtClean="0">
                <a:latin typeface="Times New Roman" pitchFamily="18" charset="0"/>
                <a:cs typeface="Times New Roman" pitchFamily="18" charset="0"/>
              </a:rPr>
              <a:t>Знать интересы, увлечения,</a:t>
            </a:r>
          </a:p>
          <a:p>
            <a:pPr>
              <a:buNone/>
            </a:pPr>
            <a:r>
              <a:rPr lang="ru-RU" sz="2000" dirty="0" smtClean="0">
                <a:latin typeface="Times New Roman" pitchFamily="18" charset="0"/>
                <a:cs typeface="Times New Roman" pitchFamily="18" charset="0"/>
              </a:rPr>
              <a:t>основные молодежные течения в</a:t>
            </a:r>
          </a:p>
          <a:p>
            <a:pPr>
              <a:buNone/>
            </a:pPr>
            <a:r>
              <a:rPr lang="ru-RU" sz="2000" dirty="0" smtClean="0">
                <a:latin typeface="Times New Roman" pitchFamily="18" charset="0"/>
                <a:cs typeface="Times New Roman" pitchFamily="18" charset="0"/>
              </a:rPr>
              <a:t>которых может состоять ребенок</a:t>
            </a:r>
          </a:p>
          <a:p>
            <a:pPr>
              <a:buNone/>
            </a:pPr>
            <a:r>
              <a:rPr lang="ru-RU" sz="2000" dirty="0" smtClean="0">
                <a:latin typeface="Times New Roman" pitchFamily="18" charset="0"/>
                <a:cs typeface="Times New Roman" pitchFamily="18" charset="0"/>
              </a:rPr>
              <a:t>Помогать и понимать, а не осуждать</a:t>
            </a:r>
          </a:p>
          <a:p>
            <a:pPr>
              <a:buNone/>
            </a:pPr>
            <a:r>
              <a:rPr lang="ru-RU" sz="2000" smtClean="0">
                <a:latin typeface="Times New Roman" pitchFamily="18" charset="0"/>
                <a:cs typeface="Times New Roman" pitchFamily="18" charset="0"/>
              </a:rPr>
              <a:t>и запрещать</a:t>
            </a:r>
            <a:endParaRPr lang="ru-RU" sz="2000" dirty="0" smtClean="0">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Не принимать эмоциональные</a:t>
            </a:r>
          </a:p>
          <a:p>
            <a:pPr>
              <a:buNone/>
            </a:pPr>
            <a:r>
              <a:rPr lang="ru-RU" sz="2000" dirty="0" smtClean="0">
                <a:latin typeface="Times New Roman" pitchFamily="18" charset="0"/>
                <a:cs typeface="Times New Roman" pitchFamily="18" charset="0"/>
              </a:rPr>
              <a:t>решения при разборках</a:t>
            </a:r>
          </a:p>
          <a:p>
            <a:pPr>
              <a:buNone/>
            </a:pPr>
            <a:r>
              <a:rPr lang="ru-RU" sz="2000" dirty="0" smtClean="0">
                <a:latin typeface="Times New Roman" pitchFamily="18" charset="0"/>
                <a:cs typeface="Times New Roman" pitchFamily="18" charset="0"/>
              </a:rPr>
              <a:t>Говорить с ребенком о добре и зле на</a:t>
            </a:r>
          </a:p>
          <a:p>
            <a:pPr>
              <a:buNone/>
            </a:pPr>
            <a:r>
              <a:rPr lang="ru-RU" sz="2000" dirty="0" smtClean="0">
                <a:latin typeface="Times New Roman" pitchFamily="18" charset="0"/>
                <a:cs typeface="Times New Roman" pitchFamily="18" charset="0"/>
              </a:rPr>
              <a:t>понятном для его возраста языке.</a:t>
            </a:r>
          </a:p>
          <a:p>
            <a:pPr>
              <a:buNone/>
            </a:pPr>
            <a:r>
              <a:rPr lang="ru-RU" sz="2000" dirty="0" smtClean="0">
                <a:latin typeface="Times New Roman" pitchFamily="18" charset="0"/>
                <a:cs typeface="Times New Roman" pitchFamily="18" charset="0"/>
              </a:rPr>
              <a:t>Держать связь с учителем,</a:t>
            </a:r>
          </a:p>
          <a:p>
            <a:pPr>
              <a:buNone/>
            </a:pPr>
            <a:r>
              <a:rPr lang="ru-RU" sz="2000" dirty="0" smtClean="0">
                <a:latin typeface="Times New Roman" pitchFamily="18" charset="0"/>
                <a:cs typeface="Times New Roman" pitchFamily="18" charset="0"/>
              </a:rPr>
              <a:t>администрацией школы</a:t>
            </a:r>
            <a:endParaRPr lang="ru-RU" sz="2000" dirty="0">
              <a:latin typeface="Times New Roman" pitchFamily="18" charset="0"/>
              <a:cs typeface="Times New Roman" pitchFamily="18" charset="0"/>
            </a:endParaRPr>
          </a:p>
        </p:txBody>
      </p:sp>
      <p:sp>
        <p:nvSpPr>
          <p:cNvPr id="8" name="Rectangle 3"/>
          <p:cNvSpPr>
            <a:spLocks noGrp="1" noChangeArrowheads="1"/>
          </p:cNvSpPr>
          <p:nvPr>
            <p:ph type="title"/>
          </p:nvPr>
        </p:nvSpPr>
        <p:spPr>
          <a:xfrm>
            <a:off x="0" y="0"/>
            <a:ext cx="7884368" cy="1052736"/>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Что делать?</a:t>
            </a:r>
          </a:p>
        </p:txBody>
      </p:sp>
      <p:pic>
        <p:nvPicPr>
          <p:cNvPr id="9" name="Рисунок 1"/>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1600201"/>
            <a:ext cx="8229600" cy="3773015"/>
          </a:xfrm>
        </p:spPr>
        <p:txBody>
          <a:bodyPr>
            <a:normAutofit/>
          </a:bodyPr>
          <a:lstStyle/>
          <a:p>
            <a:pPr>
              <a:buNone/>
            </a:pPr>
            <a:r>
              <a:rPr lang="ru-RU" sz="2000" dirty="0" smtClean="0"/>
              <a:t>      </a:t>
            </a:r>
            <a:r>
              <a:rPr lang="ru-RU" sz="2000" dirty="0" smtClean="0">
                <a:latin typeface="Times New Roman" pitchFamily="18" charset="0"/>
                <a:cs typeface="Times New Roman" pitchFamily="18" charset="0"/>
              </a:rPr>
              <a:t>На страх преследования у ребенка накладывается страх лишения доступа к сети. Для многих родителей, узнавших, что их ребенок подвергается электронному насилию, первым шагом является лишение ребенка возможности пользоваться компьютером или сотовым телефоном. Хотя это кажется логичным способом остановить поток сообщений от преследователя, для ребенка страх лишения компьютера превышает даже страх от продолжения травли, поскольку отсутствие доступа к электронной коммуникации в большой степени аннулирует его социальную жизнь. Поэтому дети часто скрывают факты электронного преследования. Лишение ребенка технологических приспособлений — это дополнительное наказание пострадавшего.</a:t>
            </a:r>
            <a:endParaRPr lang="ru-RU" sz="2000" dirty="0">
              <a:latin typeface="Times New Roman" pitchFamily="18" charset="0"/>
              <a:cs typeface="Times New Roman" pitchFamily="18" charset="0"/>
            </a:endParaRPr>
          </a:p>
        </p:txBody>
      </p:sp>
      <p:sp>
        <p:nvSpPr>
          <p:cNvPr id="7" name="Rectangle 3"/>
          <p:cNvSpPr txBox="1">
            <a:spLocks noGrp="1" noChangeArrowheads="1"/>
          </p:cNvSpPr>
          <p:nvPr>
            <p:ph type="title"/>
          </p:nvPr>
        </p:nvSpPr>
        <p:spPr>
          <a:xfrm>
            <a:off x="0" y="0"/>
            <a:ext cx="7956376" cy="1052736"/>
          </a:xfrm>
          <a:prstGeom prst="rect">
            <a:avLst/>
          </a:prstGeom>
          <a:solidFill>
            <a:srgbClr val="31A3D4"/>
          </a:solidFill>
          <a:ln w="12600" cap="sq">
            <a:solidFill>
              <a:srgbClr val="89A4A7"/>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58775" algn="l">
              <a:buClr>
                <a:srgbClr val="000000"/>
              </a:buClr>
              <a:buFont typeface="Times New Roman" pitchFamily="18" charset="0"/>
              <a:buNone/>
            </a:pPr>
            <a:r>
              <a:rPr lang="ru-RU" altLang="ru-RU" sz="2400" b="1" dirty="0" smtClean="0">
                <a:solidFill>
                  <a:schemeClr val="bg1"/>
                </a:solidFill>
                <a:latin typeface="+mn-lt"/>
              </a:rPr>
              <a:t>Не спешить и не давить. Основа общения это доверие</a:t>
            </a:r>
          </a:p>
        </p:txBody>
      </p:sp>
      <p:pic>
        <p:nvPicPr>
          <p:cNvPr id="8"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sz="quarter"/>
          </p:nvPr>
        </p:nvSpPr>
        <p:spPr>
          <a:xfrm>
            <a:off x="0" y="0"/>
            <a:ext cx="8028384" cy="980728"/>
          </a:xfrm>
          <a:solidFill>
            <a:srgbClr val="31A3D4"/>
          </a:solidFill>
          <a:ln w="12600" cap="sq">
            <a:solidFill>
              <a:srgbClr val="89A4A7"/>
            </a:solidFill>
          </a:ln>
        </p:spPr>
        <p:txBody>
          <a:bodyPr>
            <a:normAutofit fontScale="90000"/>
          </a:bodyPr>
          <a:lstStyle/>
          <a:p>
            <a:pPr algn="l" eaLnBrk="1" hangingPunct="1"/>
            <a:r>
              <a:rPr lang="ru-RU" altLang="ru-RU" sz="2400" b="1" dirty="0" smtClean="0">
                <a:solidFill>
                  <a:schemeClr val="bg1"/>
                </a:solidFill>
                <a:latin typeface="Times New Roman" pitchFamily="18" charset="0"/>
              </a:rPr>
              <a:t>Рекомендации для педагогов. Лекции и тренинги для детей и родителей – конфликт, агрессия, </a:t>
            </a:r>
            <a:r>
              <a:rPr lang="ru-RU" altLang="ru-RU" sz="2400" b="1" dirty="0" err="1" smtClean="0">
                <a:solidFill>
                  <a:schemeClr val="bg1"/>
                </a:solidFill>
                <a:latin typeface="Times New Roman" pitchFamily="18" charset="0"/>
              </a:rPr>
              <a:t>виктимность</a:t>
            </a:r>
            <a:r>
              <a:rPr lang="ru-RU" altLang="ru-RU" sz="2400" b="1" dirty="0" smtClean="0">
                <a:solidFill>
                  <a:schemeClr val="bg1"/>
                </a:solidFill>
                <a:latin typeface="Times New Roman" pitchFamily="18" charset="0"/>
              </a:rPr>
              <a:t>, </a:t>
            </a:r>
            <a:r>
              <a:rPr lang="ru-RU" altLang="ru-RU" sz="2400" b="1" dirty="0" err="1" smtClean="0">
                <a:solidFill>
                  <a:schemeClr val="bg1"/>
                </a:solidFill>
                <a:latin typeface="Times New Roman" pitchFamily="18" charset="0"/>
              </a:rPr>
              <a:t>буллинг</a:t>
            </a:r>
            <a:r>
              <a:rPr lang="ru-RU" altLang="ru-RU" sz="2400" b="1" dirty="0" smtClean="0">
                <a:solidFill>
                  <a:schemeClr val="bg1"/>
                </a:solidFill>
                <a:latin typeface="Times New Roman" pitchFamily="18" charset="0"/>
              </a:rPr>
              <a:t>.</a:t>
            </a:r>
          </a:p>
        </p:txBody>
      </p:sp>
      <p:pic>
        <p:nvPicPr>
          <p:cNvPr id="10" name="Содержимое 9" descr="que-es-el-bullying_124145.jpg_31575.670x503.jpg"/>
          <p:cNvPicPr>
            <a:picLocks noGrp="1" noChangeAspect="1"/>
          </p:cNvPicPr>
          <p:nvPr>
            <p:ph sz="quarter" idx="1"/>
          </p:nvPr>
        </p:nvPicPr>
        <p:blipFill>
          <a:blip r:embed="rId2" cstate="print"/>
          <a:stretch>
            <a:fillRect/>
          </a:stretch>
        </p:blipFill>
        <p:spPr>
          <a:xfrm>
            <a:off x="395536" y="1124744"/>
            <a:ext cx="3312368" cy="2486748"/>
          </a:xfrm>
        </p:spPr>
      </p:pic>
      <p:pic>
        <p:nvPicPr>
          <p:cNvPr id="11" name="Содержимое 10" descr="titulka_670.jpg"/>
          <p:cNvPicPr>
            <a:picLocks noGrp="1" noChangeAspect="1"/>
          </p:cNvPicPr>
          <p:nvPr>
            <p:ph sz="quarter" idx="2"/>
          </p:nvPr>
        </p:nvPicPr>
        <p:blipFill>
          <a:blip r:embed="rId3" cstate="print"/>
          <a:stretch>
            <a:fillRect/>
          </a:stretch>
        </p:blipFill>
        <p:spPr>
          <a:xfrm>
            <a:off x="4932040" y="1196752"/>
            <a:ext cx="3600400" cy="2401016"/>
          </a:xfrm>
        </p:spPr>
      </p:pic>
      <p:pic>
        <p:nvPicPr>
          <p:cNvPr id="12" name="Содержимое 11" descr="100-e1522814451784.jpg"/>
          <p:cNvPicPr>
            <a:picLocks noGrp="1" noChangeAspect="1"/>
          </p:cNvPicPr>
          <p:nvPr>
            <p:ph sz="quarter" idx="3"/>
          </p:nvPr>
        </p:nvPicPr>
        <p:blipFill>
          <a:blip r:embed="rId4" cstate="print"/>
          <a:stretch>
            <a:fillRect/>
          </a:stretch>
        </p:blipFill>
        <p:spPr>
          <a:xfrm>
            <a:off x="395536" y="4005064"/>
            <a:ext cx="3607232" cy="2376264"/>
          </a:xfrm>
        </p:spPr>
      </p:pic>
      <p:pic>
        <p:nvPicPr>
          <p:cNvPr id="13" name="Содержимое 12" descr="adf6dbf2d9.jpg"/>
          <p:cNvPicPr>
            <a:picLocks noGrp="1" noChangeAspect="1"/>
          </p:cNvPicPr>
          <p:nvPr>
            <p:ph sz="quarter" idx="4"/>
          </p:nvPr>
        </p:nvPicPr>
        <p:blipFill>
          <a:blip r:embed="rId5" cstate="print"/>
          <a:stretch>
            <a:fillRect/>
          </a:stretch>
        </p:blipFill>
        <p:spPr>
          <a:xfrm>
            <a:off x="4932040" y="4005064"/>
            <a:ext cx="3600400" cy="2404065"/>
          </a:xfrm>
        </p:spPr>
      </p:pic>
      <p:pic>
        <p:nvPicPr>
          <p:cNvPr id="5" name="Рисунок 1"/>
          <p:cNvPicPr>
            <a:picLocks noChangeAspect="1"/>
          </p:cNvPicPr>
          <p:nvPr/>
        </p:nvPicPr>
        <p:blipFill>
          <a:blip r:embed="rId6"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55000" lnSpcReduction="20000"/>
          </a:bodyPr>
          <a:lstStyle/>
          <a:p>
            <a:pPr marL="514350" indent="-514350">
              <a:buNone/>
            </a:pPr>
            <a:r>
              <a:rPr lang="ru-RU" sz="3300" dirty="0" smtClean="0">
                <a:latin typeface="Times New Roman" pitchFamily="18" charset="0"/>
                <a:cs typeface="Times New Roman" pitchFamily="18" charset="0"/>
              </a:rPr>
              <a:t>1.Моббинг и </a:t>
            </a:r>
            <a:r>
              <a:rPr lang="ru-RU" sz="3300" dirty="0" err="1" smtClean="0">
                <a:latin typeface="Times New Roman" pitchFamily="18" charset="0"/>
                <a:cs typeface="Times New Roman" pitchFamily="18" charset="0"/>
              </a:rPr>
              <a:t>буллинг</a:t>
            </a:r>
            <a:r>
              <a:rPr lang="ru-RU" sz="3300" dirty="0" smtClean="0">
                <a:latin typeface="Times New Roman" pitchFamily="18" charset="0"/>
                <a:cs typeface="Times New Roman" pitchFamily="18" charset="0"/>
              </a:rPr>
              <a:t> в подростковой среде как социально-психологическое</a:t>
            </a:r>
          </a:p>
          <a:p>
            <a:pPr marL="514350" indent="-514350">
              <a:buNone/>
            </a:pPr>
            <a:r>
              <a:rPr lang="ru-RU" sz="3300" dirty="0" smtClean="0">
                <a:latin typeface="Times New Roman" pitchFamily="18" charset="0"/>
                <a:cs typeface="Times New Roman" pitchFamily="18" charset="0"/>
              </a:rPr>
              <a:t>явление. </a:t>
            </a:r>
          </a:p>
          <a:p>
            <a:pPr>
              <a:buNone/>
            </a:pPr>
            <a:r>
              <a:rPr lang="ru-RU" sz="3300" dirty="0" smtClean="0">
                <a:latin typeface="Times New Roman" pitchFamily="18" charset="0"/>
                <a:cs typeface="Times New Roman" pitchFamily="18" charset="0"/>
              </a:rPr>
              <a:t>2. Феномен </a:t>
            </a:r>
            <a:r>
              <a:rPr lang="ru-RU" sz="3300" dirty="0" err="1" smtClean="0">
                <a:latin typeface="Times New Roman" pitchFamily="18" charset="0"/>
                <a:cs typeface="Times New Roman" pitchFamily="18" charset="0"/>
              </a:rPr>
              <a:t>кибербуллинга</a:t>
            </a:r>
            <a:r>
              <a:rPr lang="ru-RU" sz="3300" dirty="0" smtClean="0">
                <a:latin typeface="Times New Roman" pitchFamily="18" charset="0"/>
                <a:cs typeface="Times New Roman" pitchFamily="18" charset="0"/>
              </a:rPr>
              <a:t> и его социальная профилактика.</a:t>
            </a:r>
          </a:p>
          <a:p>
            <a:pPr>
              <a:buNone/>
            </a:pPr>
            <a:r>
              <a:rPr lang="ru-RU" sz="3300" dirty="0" smtClean="0">
                <a:latin typeface="Times New Roman" pitchFamily="18" charset="0"/>
                <a:cs typeface="Times New Roman" pitchFamily="18" charset="0"/>
              </a:rPr>
              <a:t>3. Психологические маркеры выявления </a:t>
            </a:r>
            <a:r>
              <a:rPr lang="ru-RU" sz="3300" dirty="0" err="1" smtClean="0">
                <a:latin typeface="Times New Roman" pitchFamily="18" charset="0"/>
                <a:cs typeface="Times New Roman" pitchFamily="18" charset="0"/>
              </a:rPr>
              <a:t>интернет-зависимости</a:t>
            </a:r>
            <a:endParaRPr lang="ru-RU" sz="3300" dirty="0" smtClean="0">
              <a:latin typeface="Times New Roman" pitchFamily="18" charset="0"/>
              <a:cs typeface="Times New Roman" pitchFamily="18" charset="0"/>
            </a:endParaRPr>
          </a:p>
          <a:p>
            <a:pPr>
              <a:buNone/>
            </a:pPr>
            <a:r>
              <a:rPr lang="ru-RU" sz="3300" dirty="0" smtClean="0">
                <a:latin typeface="Times New Roman" pitchFamily="18" charset="0"/>
                <a:cs typeface="Times New Roman" pitchFamily="18" charset="0"/>
              </a:rPr>
              <a:t>несовершеннолетних. </a:t>
            </a:r>
          </a:p>
          <a:p>
            <a:pPr>
              <a:buNone/>
            </a:pPr>
            <a:r>
              <a:rPr lang="ru-RU" sz="3300" dirty="0" smtClean="0">
                <a:latin typeface="Times New Roman" pitchFamily="18" charset="0"/>
                <a:cs typeface="Times New Roman" pitchFamily="18" charset="0"/>
              </a:rPr>
              <a:t>4. </a:t>
            </a:r>
            <a:r>
              <a:rPr lang="ru-RU" sz="3300" b="1" dirty="0" smtClean="0">
                <a:latin typeface="Times New Roman" pitchFamily="18" charset="0"/>
                <a:cs typeface="Times New Roman" pitchFamily="18" charset="0"/>
              </a:rPr>
              <a:t>Психологические маркеры выявления жертвенного поведения у</a:t>
            </a:r>
          </a:p>
          <a:p>
            <a:pPr>
              <a:buNone/>
            </a:pPr>
            <a:r>
              <a:rPr lang="ru-RU" sz="3300" b="1" dirty="0" smtClean="0">
                <a:latin typeface="Times New Roman" pitchFamily="18" charset="0"/>
                <a:cs typeface="Times New Roman" pitchFamily="18" charset="0"/>
              </a:rPr>
              <a:t>несовершеннолетних. </a:t>
            </a:r>
          </a:p>
          <a:p>
            <a:pPr>
              <a:buNone/>
            </a:pPr>
            <a:r>
              <a:rPr lang="ru-RU" sz="3300" dirty="0" smtClean="0">
                <a:latin typeface="Times New Roman" pitchFamily="18" charset="0"/>
                <a:cs typeface="Times New Roman" pitchFamily="18" charset="0"/>
              </a:rPr>
              <a:t>5. Психологические маркеры выявления признаков </a:t>
            </a:r>
            <a:r>
              <a:rPr lang="ru-RU" sz="3300" dirty="0" err="1" smtClean="0">
                <a:latin typeface="Times New Roman" pitchFamily="18" charset="0"/>
                <a:cs typeface="Times New Roman" pitchFamily="18" charset="0"/>
              </a:rPr>
              <a:t>моббинга</a:t>
            </a:r>
            <a:r>
              <a:rPr lang="ru-RU" sz="3300" dirty="0" smtClean="0">
                <a:latin typeface="Times New Roman" pitchFamily="18" charset="0"/>
                <a:cs typeface="Times New Roman" pitchFamily="18" charset="0"/>
              </a:rPr>
              <a:t> и </a:t>
            </a:r>
            <a:r>
              <a:rPr lang="ru-RU" sz="3300" dirty="0" err="1" smtClean="0">
                <a:latin typeface="Times New Roman" pitchFamily="18" charset="0"/>
                <a:cs typeface="Times New Roman" pitchFamily="18" charset="0"/>
              </a:rPr>
              <a:t>буллинга</a:t>
            </a:r>
            <a:r>
              <a:rPr lang="ru-RU" sz="3300" dirty="0" smtClean="0">
                <a:latin typeface="Times New Roman" pitchFamily="18" charset="0"/>
                <a:cs typeface="Times New Roman" pitchFamily="18" charset="0"/>
              </a:rPr>
              <a:t> в</a:t>
            </a:r>
          </a:p>
          <a:p>
            <a:pPr>
              <a:buNone/>
            </a:pPr>
            <a:r>
              <a:rPr lang="ru-RU" sz="3300" dirty="0" smtClean="0">
                <a:latin typeface="Times New Roman" pitchFamily="18" charset="0"/>
                <a:cs typeface="Times New Roman" pitchFamily="18" charset="0"/>
              </a:rPr>
              <a:t>поведении несовершеннолетних.  </a:t>
            </a:r>
          </a:p>
          <a:p>
            <a:pPr>
              <a:buNone/>
            </a:pPr>
            <a:r>
              <a:rPr lang="ru-RU" sz="3300" dirty="0" smtClean="0">
                <a:latin typeface="Times New Roman" pitchFamily="18" charset="0"/>
                <a:cs typeface="Times New Roman" pitchFamily="18" charset="0"/>
              </a:rPr>
              <a:t>6. Как защитить ребенка от </a:t>
            </a:r>
            <a:r>
              <a:rPr lang="ru-RU" sz="3300" dirty="0" err="1" smtClean="0">
                <a:latin typeface="Times New Roman" pitchFamily="18" charset="0"/>
                <a:cs typeface="Times New Roman" pitchFamily="18" charset="0"/>
              </a:rPr>
              <a:t>кибертравли</a:t>
            </a:r>
            <a:r>
              <a:rPr lang="ru-RU" sz="3300" dirty="0" smtClean="0">
                <a:latin typeface="Times New Roman" pitchFamily="18" charset="0"/>
                <a:cs typeface="Times New Roman" pitchFamily="18" charset="0"/>
              </a:rPr>
              <a:t>. </a:t>
            </a:r>
          </a:p>
          <a:p>
            <a:pPr>
              <a:buNone/>
            </a:pPr>
            <a:r>
              <a:rPr lang="ru-RU" sz="3300" dirty="0" smtClean="0">
                <a:latin typeface="Times New Roman" pitchFamily="18" charset="0"/>
                <a:cs typeface="Times New Roman" pitchFamily="18" charset="0"/>
              </a:rPr>
              <a:t>7. Школьная травля ребенка: причины, условия, способы выявления.</a:t>
            </a:r>
          </a:p>
          <a:p>
            <a:pPr>
              <a:buNone/>
            </a:pPr>
            <a:r>
              <a:rPr lang="ru-RU" sz="3300" dirty="0" smtClean="0">
                <a:latin typeface="Times New Roman" pitchFamily="18" charset="0"/>
                <a:cs typeface="Times New Roman" pitchFamily="18" charset="0"/>
              </a:rPr>
              <a:t> 8. </a:t>
            </a:r>
            <a:r>
              <a:rPr lang="ru-RU" sz="3300" b="1" dirty="0" smtClean="0">
                <a:latin typeface="Times New Roman" pitchFamily="18" charset="0"/>
                <a:cs typeface="Times New Roman" pitchFamily="18" charset="0"/>
              </a:rPr>
              <a:t>Психологические причины формирования жертвенного поведения у</a:t>
            </a:r>
          </a:p>
          <a:p>
            <a:pPr>
              <a:buNone/>
            </a:pPr>
            <a:r>
              <a:rPr lang="ru-RU" sz="3300" b="1" dirty="0" smtClean="0">
                <a:latin typeface="Times New Roman" pitchFamily="18" charset="0"/>
                <a:cs typeface="Times New Roman" pitchFamily="18" charset="0"/>
              </a:rPr>
              <a:t>несовершеннолетних.  </a:t>
            </a:r>
          </a:p>
          <a:p>
            <a:pPr>
              <a:buNone/>
            </a:pPr>
            <a:r>
              <a:rPr lang="ru-RU" sz="3300" dirty="0" smtClean="0">
                <a:latin typeface="Times New Roman" pitchFamily="18" charset="0"/>
                <a:cs typeface="Times New Roman" pitchFamily="18" charset="0"/>
              </a:rPr>
              <a:t>9. Психологические причины формирования агрессивного поведения у</a:t>
            </a:r>
          </a:p>
          <a:p>
            <a:pPr>
              <a:buNone/>
            </a:pPr>
            <a:r>
              <a:rPr lang="ru-RU" sz="3300" dirty="0" smtClean="0">
                <a:latin typeface="Times New Roman" pitchFamily="18" charset="0"/>
                <a:cs typeface="Times New Roman" pitchFamily="18" charset="0"/>
              </a:rPr>
              <a:t>несовершеннолетних. </a:t>
            </a:r>
          </a:p>
          <a:p>
            <a:pPr>
              <a:buNone/>
            </a:pPr>
            <a:r>
              <a:rPr lang="ru-RU" sz="3300" dirty="0" smtClean="0">
                <a:latin typeface="Times New Roman" pitchFamily="18" charset="0"/>
                <a:cs typeface="Times New Roman" pitchFamily="18" charset="0"/>
              </a:rPr>
              <a:t>10. </a:t>
            </a:r>
            <a:r>
              <a:rPr lang="ru-RU" sz="3300" dirty="0" err="1" smtClean="0">
                <a:latin typeface="Times New Roman" pitchFamily="18" charset="0"/>
                <a:cs typeface="Times New Roman" pitchFamily="18" charset="0"/>
              </a:rPr>
              <a:t>Кибербуллинг</a:t>
            </a:r>
            <a:r>
              <a:rPr lang="ru-RU" sz="3300" dirty="0" smtClean="0">
                <a:latin typeface="Times New Roman" pitchFamily="18" charset="0"/>
                <a:cs typeface="Times New Roman" pitchFamily="18" charset="0"/>
              </a:rPr>
              <a:t> учителей: причины и способы защиты.   </a:t>
            </a:r>
          </a:p>
          <a:p>
            <a:pPr>
              <a:buNone/>
            </a:pPr>
            <a:endParaRPr lang="ru-RU" dirty="0"/>
          </a:p>
        </p:txBody>
      </p:sp>
      <p:sp>
        <p:nvSpPr>
          <p:cNvPr id="4" name="Rectangle 3"/>
          <p:cNvSpPr>
            <a:spLocks noGrp="1" noChangeArrowheads="1"/>
          </p:cNvSpPr>
          <p:nvPr>
            <p:ph type="title"/>
          </p:nvPr>
        </p:nvSpPr>
        <p:spPr>
          <a:xfrm>
            <a:off x="0" y="0"/>
            <a:ext cx="8028384" cy="980728"/>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Рекомендации для педагогов. Центр «</a:t>
            </a:r>
            <a:r>
              <a:rPr lang="ru-RU" altLang="ru-RU" sz="2400" b="1" dirty="0" err="1" smtClean="0">
                <a:latin typeface="Times New Roman" pitchFamily="18" charset="0"/>
              </a:rPr>
              <a:t>Альгис</a:t>
            </a:r>
            <a:r>
              <a:rPr lang="ru-RU" altLang="ru-RU" sz="2400" b="1" dirty="0" smtClean="0">
                <a:latin typeface="Times New Roman" pitchFamily="18" charset="0"/>
              </a:rPr>
              <a:t>». Ставрополь. Лекции для родителей и педагогов. </a:t>
            </a:r>
          </a:p>
        </p:txBody>
      </p:sp>
      <p:pic>
        <p:nvPicPr>
          <p:cNvPr id="5" name="Рисунок 1"/>
          <p:cNvPicPr>
            <a:picLocks noChangeAspect="1"/>
          </p:cNvPicPr>
          <p:nvPr/>
        </p:nvPicPr>
        <p:blipFill>
          <a:blip r:embed="rId2" cstate="print"/>
          <a:srcRect/>
          <a:stretch>
            <a:fillRect/>
          </a:stretch>
        </p:blipFill>
        <p:spPr bwMode="auto">
          <a:xfrm>
            <a:off x="8100391" y="0"/>
            <a:ext cx="1040361" cy="1005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sz="quarter"/>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Учителя тоже люди</a:t>
            </a:r>
          </a:p>
        </p:txBody>
      </p:sp>
      <p:pic>
        <p:nvPicPr>
          <p:cNvPr id="10" name="Содержимое 9" descr="e50c07897f.jpg"/>
          <p:cNvPicPr>
            <a:picLocks noGrp="1" noChangeAspect="1"/>
          </p:cNvPicPr>
          <p:nvPr>
            <p:ph sz="quarter" idx="1"/>
          </p:nvPr>
        </p:nvPicPr>
        <p:blipFill>
          <a:blip r:embed="rId2" cstate="print"/>
          <a:stretch>
            <a:fillRect/>
          </a:stretch>
        </p:blipFill>
        <p:spPr>
          <a:xfrm>
            <a:off x="395536" y="1196752"/>
            <a:ext cx="3960440" cy="2519055"/>
          </a:xfrm>
        </p:spPr>
      </p:pic>
      <p:pic>
        <p:nvPicPr>
          <p:cNvPr id="12" name="Содержимое 11" descr="full_size_1553509847-96a00c4a7c9148f704a05af14b3126dc.jpg"/>
          <p:cNvPicPr>
            <a:picLocks noGrp="1" noChangeAspect="1"/>
          </p:cNvPicPr>
          <p:nvPr>
            <p:ph sz="quarter" idx="2"/>
          </p:nvPr>
        </p:nvPicPr>
        <p:blipFill>
          <a:blip r:embed="rId3" cstate="print"/>
          <a:stretch>
            <a:fillRect/>
          </a:stretch>
        </p:blipFill>
        <p:spPr>
          <a:xfrm>
            <a:off x="4427984" y="1196752"/>
            <a:ext cx="4533837" cy="2448272"/>
          </a:xfrm>
        </p:spPr>
      </p:pic>
      <p:pic>
        <p:nvPicPr>
          <p:cNvPr id="5" name="Рисунок 1"/>
          <p:cNvPicPr>
            <a:picLocks noChangeAspect="1"/>
          </p:cNvPicPr>
          <p:nvPr/>
        </p:nvPicPr>
        <p:blipFill>
          <a:blip r:embed="rId4" cstate="print"/>
          <a:srcRect/>
          <a:stretch>
            <a:fillRect/>
          </a:stretch>
        </p:blipFill>
        <p:spPr bwMode="auto">
          <a:xfrm>
            <a:off x="8100391" y="0"/>
            <a:ext cx="1040361" cy="1005840"/>
          </a:xfrm>
          <a:prstGeom prst="rect">
            <a:avLst/>
          </a:prstGeom>
          <a:noFill/>
          <a:ln w="9525">
            <a:noFill/>
            <a:miter lim="800000"/>
            <a:headEnd/>
            <a:tailEnd/>
          </a:ln>
        </p:spPr>
      </p:pic>
      <p:pic>
        <p:nvPicPr>
          <p:cNvPr id="15" name="Содержимое 14" descr="maxresdefault.jpg"/>
          <p:cNvPicPr>
            <a:picLocks noGrp="1" noChangeAspect="1"/>
          </p:cNvPicPr>
          <p:nvPr>
            <p:ph sz="quarter" idx="3"/>
          </p:nvPr>
        </p:nvPicPr>
        <p:blipFill>
          <a:blip r:embed="rId5" cstate="print"/>
          <a:stretch>
            <a:fillRect/>
          </a:stretch>
        </p:blipFill>
        <p:spPr>
          <a:xfrm>
            <a:off x="467544" y="3933056"/>
            <a:ext cx="3889022" cy="2187575"/>
          </a:xfrm>
        </p:spPr>
      </p:pic>
      <p:sp>
        <p:nvSpPr>
          <p:cNvPr id="16" name="Содержимое 15"/>
          <p:cNvSpPr>
            <a:spLocks noGrp="1"/>
          </p:cNvSpPr>
          <p:nvPr>
            <p:ph sz="quarter" idx="4"/>
          </p:nvPr>
        </p:nvSpPr>
        <p:spPr>
          <a:xfrm>
            <a:off x="4499992" y="3938588"/>
            <a:ext cx="4464496" cy="2586756"/>
          </a:xfrm>
        </p:spPr>
        <p:txBody>
          <a:bodyPr>
            <a:normAutofit fontScale="32500" lnSpcReduction="20000"/>
          </a:bodyPr>
          <a:lstStyle/>
          <a:p>
            <a:pPr>
              <a:buNone/>
            </a:pPr>
            <a:r>
              <a:rPr lang="ru-RU" b="1" dirty="0" smtClean="0"/>
              <a:t>            «</a:t>
            </a:r>
            <a:r>
              <a:rPr lang="ru-RU" sz="3700" dirty="0" smtClean="0">
                <a:latin typeface="Times New Roman" pitchFamily="18" charset="0"/>
                <a:cs typeface="Times New Roman" pitchFamily="18" charset="0"/>
              </a:rPr>
              <a:t>Следственный комитет России (СКР) предупредил о новой проблеме, с которой столкнулось образовательное сообщество при переходе к дистанционному обучению в условиях распространения </a:t>
            </a:r>
            <a:r>
              <a:rPr lang="ru-RU" sz="3700" dirty="0" err="1" smtClean="0">
                <a:latin typeface="Times New Roman" pitchFamily="18" charset="0"/>
                <a:cs typeface="Times New Roman" pitchFamily="18" charset="0"/>
              </a:rPr>
              <a:t>коронавирусной</a:t>
            </a:r>
            <a:r>
              <a:rPr lang="ru-RU" sz="3700" dirty="0" smtClean="0">
                <a:latin typeface="Times New Roman" pitchFamily="18" charset="0"/>
                <a:cs typeface="Times New Roman" pitchFamily="18" charset="0"/>
              </a:rPr>
              <a:t> инфекции,— </a:t>
            </a:r>
            <a:r>
              <a:rPr lang="ru-RU" sz="3700" dirty="0" err="1" smtClean="0">
                <a:latin typeface="Times New Roman" pitchFamily="18" charset="0"/>
                <a:cs typeface="Times New Roman" pitchFamily="18" charset="0"/>
              </a:rPr>
              <a:t>онлайн-издевательстве</a:t>
            </a:r>
            <a:r>
              <a:rPr lang="ru-RU" sz="3700" dirty="0" smtClean="0">
                <a:latin typeface="Times New Roman" pitchFamily="18" charset="0"/>
                <a:cs typeface="Times New Roman" pitchFamily="18" charset="0"/>
              </a:rPr>
              <a:t> над педагогами. Представители ведомства совместно с Министерством просвещения намерены отслеживать в социальных сетях такие материалы и привлекать распространителей к ответственности. При этом конкретизировать по просьбе “Ъ”, какие именно действия станут предметом правового анализа и какая ответственность ждет нарушителей, в СКР не стали. Мнения педагогов разделились: одни приветствуют внимание правоохранителей к проблеме </a:t>
            </a:r>
            <a:r>
              <a:rPr lang="ru-RU" sz="3700" dirty="0" err="1" smtClean="0">
                <a:latin typeface="Times New Roman" pitchFamily="18" charset="0"/>
                <a:cs typeface="Times New Roman" pitchFamily="18" charset="0"/>
              </a:rPr>
              <a:t>буллинга</a:t>
            </a:r>
            <a:r>
              <a:rPr lang="ru-RU" sz="3700" dirty="0" smtClean="0">
                <a:latin typeface="Times New Roman" pitchFamily="18" charset="0"/>
                <a:cs typeface="Times New Roman" pitchFamily="18" charset="0"/>
              </a:rPr>
              <a:t> учителей, другие просят их не вмешиваться в отношения с учениками.»</a:t>
            </a:r>
          </a:p>
          <a:p>
            <a:pPr>
              <a:buNone/>
            </a:pPr>
            <a:r>
              <a:rPr lang="ru-RU" sz="3700" dirty="0" smtClean="0">
                <a:latin typeface="Times New Roman" pitchFamily="18" charset="0"/>
                <a:cs typeface="Times New Roman" pitchFamily="18" charset="0"/>
              </a:rPr>
              <a:t>         </a:t>
            </a:r>
            <a:r>
              <a:rPr lang="en-US" sz="3700" dirty="0" smtClean="0">
                <a:latin typeface="Times New Roman" pitchFamily="18" charset="0"/>
                <a:cs typeface="Times New Roman" pitchFamily="18" charset="0"/>
              </a:rPr>
              <a:t>https://www.kommersant.ru/doc/4327789</a:t>
            </a:r>
            <a:endParaRPr lang="ru-RU" sz="37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30163"/>
            <a:ext cx="6553200" cy="1073151"/>
          </a:xfrm>
          <a:prstGeom prst="rect">
            <a:avLst/>
          </a:prstGeom>
          <a:solidFill>
            <a:srgbClr val="31A3D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Rectangle 2"/>
          <p:cNvSpPr txBox="1">
            <a:spLocks noChangeArrowheads="1"/>
          </p:cNvSpPr>
          <p:nvPr/>
        </p:nvSpPr>
        <p:spPr bwMode="auto">
          <a:xfrm>
            <a:off x="0" y="77788"/>
            <a:ext cx="6400800" cy="885825"/>
          </a:xfrm>
          <a:prstGeom prst="rect">
            <a:avLst/>
          </a:prstGeom>
          <a:noFill/>
          <a:ln>
            <a:noFill/>
          </a:ln>
          <a:effectLst/>
          <a:extLst/>
        </p:spPr>
        <p:txBody>
          <a:bodyPr anchor="ctr"/>
          <a:lstStyle/>
          <a:p>
            <a:pPr>
              <a:defRPr/>
            </a:pPr>
            <a:r>
              <a:rPr lang="ru-RU" sz="2000" b="1">
                <a:latin typeface="Times New Roman" pitchFamily="18" charset="0"/>
              </a:rPr>
              <a:t>С КЕМ МОЖНО ВСТРЕТИТЬСЯ В ИНТЕРНЕТЕ? Анонимность и безнаказанность</a:t>
            </a:r>
            <a:endParaRPr lang="ru-RU" altLang="ru-RU" sz="2000" b="1">
              <a:effectLst>
                <a:outerShdw blurRad="38100" dist="38100" dir="2700000" algn="tl">
                  <a:srgbClr val="C0C0C0"/>
                </a:outerShdw>
              </a:effectLst>
              <a:latin typeface="Times New Roman" pitchFamily="18" charset="0"/>
            </a:endParaRPr>
          </a:p>
        </p:txBody>
      </p:sp>
      <p:pic>
        <p:nvPicPr>
          <p:cNvPr id="32772" name="Рисунок 7"/>
          <p:cNvPicPr>
            <a:picLocks noChangeAspect="1"/>
          </p:cNvPicPr>
          <p:nvPr/>
        </p:nvPicPr>
        <p:blipFill>
          <a:blip r:embed="rId2" cstate="print"/>
          <a:srcRect/>
          <a:stretch>
            <a:fillRect/>
          </a:stretch>
        </p:blipFill>
        <p:spPr bwMode="auto">
          <a:xfrm>
            <a:off x="6810375" y="4763"/>
            <a:ext cx="681038" cy="1004887"/>
          </a:xfrm>
          <a:prstGeom prst="rect">
            <a:avLst/>
          </a:prstGeom>
          <a:noFill/>
          <a:ln w="9525">
            <a:noFill/>
            <a:miter lim="800000"/>
            <a:headEnd/>
            <a:tailEnd/>
          </a:ln>
        </p:spPr>
      </p:pic>
      <p:sp>
        <p:nvSpPr>
          <p:cNvPr id="32773" name="Прямоугольник 2"/>
          <p:cNvSpPr>
            <a:spLocks noChangeArrowheads="1"/>
          </p:cNvSpPr>
          <p:nvPr/>
        </p:nvSpPr>
        <p:spPr bwMode="auto">
          <a:xfrm>
            <a:off x="336550" y="1295400"/>
            <a:ext cx="4191000" cy="4054475"/>
          </a:xfrm>
          <a:prstGeom prst="rect">
            <a:avLst/>
          </a:prstGeom>
          <a:noFill/>
          <a:ln w="9525">
            <a:noFill/>
            <a:miter lim="800000"/>
            <a:headEnd/>
            <a:tailEnd/>
          </a:ln>
        </p:spPr>
        <p:txBody>
          <a:bodyPr>
            <a:spAutoFit/>
          </a:bodyPr>
          <a:lstStyle/>
          <a:p>
            <a:pPr algn="just" eaLnBrk="0" hangingPunct="0"/>
            <a:r>
              <a:rPr lang="ru-RU" sz="2000">
                <a:solidFill>
                  <a:srgbClr val="0D0D0D"/>
                </a:solidFill>
                <a:latin typeface="Times New Roman" pitchFamily="18" charset="0"/>
              </a:rPr>
              <a:t>Интернет-ХАМЫ (Тролли) провоцируют на необдуманные поступки и необоснованную агрессию.</a:t>
            </a:r>
          </a:p>
          <a:p>
            <a:pPr algn="just" eaLnBrk="0" hangingPunct="0"/>
            <a:endParaRPr lang="ru-RU" sz="2000">
              <a:solidFill>
                <a:srgbClr val="0D0D0D"/>
              </a:solidFill>
              <a:latin typeface="Times New Roman" pitchFamily="18" charset="0"/>
            </a:endParaRPr>
          </a:p>
          <a:p>
            <a:pPr algn="just" eaLnBrk="0" hangingPunct="0"/>
            <a:r>
              <a:rPr lang="ru-RU" sz="2000">
                <a:latin typeface="Times New Roman" pitchFamily="18" charset="0"/>
              </a:rPr>
              <a:t>Троллинг – травля (незаконно)</a:t>
            </a:r>
          </a:p>
          <a:p>
            <a:pPr algn="just" eaLnBrk="0" hangingPunct="0"/>
            <a:r>
              <a:rPr lang="ru-RU" sz="2000">
                <a:latin typeface="Times New Roman" pitchFamily="18" charset="0"/>
              </a:rPr>
              <a:t>Ответственности есть:</a:t>
            </a:r>
          </a:p>
          <a:p>
            <a:pPr algn="just" eaLnBrk="0" hangingPunct="0">
              <a:buFont typeface="Arial" charset="0"/>
              <a:buNone/>
            </a:pPr>
            <a:r>
              <a:rPr lang="ru-RU" sz="2000">
                <a:solidFill>
                  <a:srgbClr val="C00000"/>
                </a:solidFill>
                <a:latin typeface="Times New Roman" pitchFamily="18" charset="0"/>
              </a:rPr>
              <a:t>ст. 129 – Клевета (до 5 лет лишения свободы);</a:t>
            </a:r>
          </a:p>
          <a:p>
            <a:pPr algn="just" eaLnBrk="0" hangingPunct="0">
              <a:buFont typeface="Arial" charset="0"/>
              <a:buNone/>
            </a:pPr>
            <a:r>
              <a:rPr lang="ru-RU" sz="2000">
                <a:solidFill>
                  <a:srgbClr val="C00000"/>
                </a:solidFill>
                <a:latin typeface="Times New Roman" pitchFamily="18" charset="0"/>
              </a:rPr>
              <a:t>ст. 130 – Оскорбление (до 3 лет лишения свободы)</a:t>
            </a:r>
          </a:p>
          <a:p>
            <a:pPr algn="just" eaLnBrk="0" hangingPunct="0"/>
            <a:endParaRPr lang="ru-RU" sz="2000">
              <a:latin typeface="Times New Roman" pitchFamily="18" charset="0"/>
            </a:endParaRPr>
          </a:p>
          <a:p>
            <a:pPr algn="just" eaLnBrk="0" hangingPunct="0"/>
            <a:r>
              <a:rPr lang="ru-RU" sz="2000">
                <a:latin typeface="Times New Roman" pitchFamily="18" charset="0"/>
              </a:rPr>
              <a:t>Главная защита - не кормить тролля.</a:t>
            </a:r>
          </a:p>
        </p:txBody>
      </p:sp>
      <p:pic>
        <p:nvPicPr>
          <p:cNvPr id="32774" name="Объект 4"/>
          <p:cNvPicPr>
            <a:picLocks noChangeAspect="1"/>
          </p:cNvPicPr>
          <p:nvPr/>
        </p:nvPicPr>
        <p:blipFill>
          <a:blip r:embed="rId3" cstate="print"/>
          <a:srcRect/>
          <a:stretch>
            <a:fillRect/>
          </a:stretch>
        </p:blipFill>
        <p:spPr bwMode="auto">
          <a:xfrm>
            <a:off x="4876800" y="1981200"/>
            <a:ext cx="3979863" cy="3762375"/>
          </a:xfrm>
          <a:prstGeom prst="rect">
            <a:avLst/>
          </a:prstGeom>
          <a:noFill/>
          <a:ln w="9525">
            <a:noFill/>
            <a:miter lim="800000"/>
            <a:headEnd/>
            <a:tailEnd/>
          </a:ln>
        </p:spPr>
      </p:pic>
      <p:pic>
        <p:nvPicPr>
          <p:cNvPr id="32775" name="Рисунок 1"/>
          <p:cNvPicPr>
            <a:picLocks noChangeAspect="1"/>
          </p:cNvPicPr>
          <p:nvPr/>
        </p:nvPicPr>
        <p:blipFill>
          <a:blip r:embed="rId4"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76200" y="1600200"/>
            <a:ext cx="8610600" cy="4525963"/>
          </a:xfrm>
        </p:spPr>
        <p:txBody>
          <a:bodyPr/>
          <a:lstStyle/>
          <a:p>
            <a:pPr eaLnBrk="1" hangingPunct="1">
              <a:lnSpc>
                <a:spcPct val="80000"/>
              </a:lnSpc>
              <a:buFontTx/>
              <a:buNone/>
            </a:pPr>
            <a:r>
              <a:rPr lang="ru-RU" sz="1800" b="1" smtClean="0">
                <a:latin typeface="Times New Roman" pitchFamily="18" charset="0"/>
              </a:rPr>
              <a:t>Страх:</a:t>
            </a:r>
            <a:r>
              <a:rPr lang="ru-RU" sz="1800" smtClean="0">
                <a:latin typeface="Times New Roman" pitchFamily="18" charset="0"/>
              </a:rPr>
              <a:t> чтобы не стать жертвой травли чаще примыкают к активной,</a:t>
            </a:r>
          </a:p>
          <a:p>
            <a:pPr eaLnBrk="1" hangingPunct="1">
              <a:lnSpc>
                <a:spcPct val="80000"/>
              </a:lnSpc>
              <a:buFontTx/>
              <a:buNone/>
            </a:pPr>
            <a:r>
              <a:rPr lang="ru-RU" sz="1800" smtClean="0">
                <a:latin typeface="Times New Roman" pitchFamily="18" charset="0"/>
              </a:rPr>
              <a:t>предположительно сильной группе коллектива.</a:t>
            </a:r>
          </a:p>
          <a:p>
            <a:pPr eaLnBrk="1" hangingPunct="1">
              <a:lnSpc>
                <a:spcPct val="80000"/>
              </a:lnSpc>
              <a:buFontTx/>
              <a:buNone/>
            </a:pPr>
            <a:r>
              <a:rPr lang="ru-RU" sz="1800" b="1" smtClean="0">
                <a:latin typeface="Times New Roman" pitchFamily="18" charset="0"/>
              </a:rPr>
              <a:t>Завоевание признания:</a:t>
            </a:r>
            <a:r>
              <a:rPr lang="ru-RU" sz="1800" smtClean="0">
                <a:latin typeface="Times New Roman" pitchFamily="18" charset="0"/>
              </a:rPr>
              <a:t> потребность «выделиться», быть на виду, завоевать</a:t>
            </a:r>
          </a:p>
          <a:p>
            <a:pPr eaLnBrk="1" hangingPunct="1">
              <a:lnSpc>
                <a:spcPct val="80000"/>
              </a:lnSpc>
              <a:buFontTx/>
              <a:buNone/>
            </a:pPr>
            <a:r>
              <a:rPr lang="ru-RU" sz="1800" smtClean="0">
                <a:latin typeface="Times New Roman" pitchFamily="18" charset="0"/>
              </a:rPr>
              <a:t>влияние и престиж в группе.</a:t>
            </a:r>
          </a:p>
          <a:p>
            <a:pPr eaLnBrk="1" hangingPunct="1">
              <a:lnSpc>
                <a:spcPct val="80000"/>
              </a:lnSpc>
              <a:buFontTx/>
              <a:buNone/>
            </a:pPr>
            <a:r>
              <a:rPr lang="ru-RU" sz="1800" b="1" smtClean="0">
                <a:latin typeface="Times New Roman" pitchFamily="18" charset="0"/>
              </a:rPr>
              <a:t>Межкультурные конфликты:</a:t>
            </a:r>
            <a:r>
              <a:rPr lang="ru-RU" sz="1800" smtClean="0">
                <a:latin typeface="Times New Roman" pitchFamily="18" charset="0"/>
              </a:rPr>
              <a:t> национальные различия в культуре, в</a:t>
            </a:r>
          </a:p>
          <a:p>
            <a:pPr eaLnBrk="1" hangingPunct="1">
              <a:lnSpc>
                <a:spcPct val="80000"/>
              </a:lnSpc>
              <a:buFontTx/>
              <a:buNone/>
            </a:pPr>
            <a:r>
              <a:rPr lang="ru-RU" sz="1800" smtClean="0">
                <a:latin typeface="Times New Roman" pitchFamily="18" charset="0"/>
              </a:rPr>
              <a:t>традициях, в языке, нетипичная внешность.</a:t>
            </a:r>
          </a:p>
          <a:p>
            <a:pPr eaLnBrk="1" hangingPunct="1">
              <a:lnSpc>
                <a:spcPct val="80000"/>
              </a:lnSpc>
              <a:buFontTx/>
              <a:buNone/>
            </a:pPr>
            <a:r>
              <a:rPr lang="ru-RU" sz="1800" b="1" smtClean="0">
                <a:latin typeface="Times New Roman" pitchFamily="18" charset="0"/>
              </a:rPr>
              <a:t>Скука:</a:t>
            </a:r>
            <a:r>
              <a:rPr lang="ru-RU" sz="1800" smtClean="0">
                <a:latin typeface="Times New Roman" pitchFamily="18" charset="0"/>
              </a:rPr>
              <a:t> например, от скуки негативно прокомментировать чью-либо</a:t>
            </a:r>
          </a:p>
          <a:p>
            <a:pPr eaLnBrk="1" hangingPunct="1">
              <a:lnSpc>
                <a:spcPct val="80000"/>
              </a:lnSpc>
              <a:buFontTx/>
              <a:buNone/>
            </a:pPr>
            <a:r>
              <a:rPr lang="ru-RU" sz="1800" smtClean="0">
                <a:latin typeface="Times New Roman" pitchFamily="18" charset="0"/>
              </a:rPr>
              <a:t>фотографию.</a:t>
            </a:r>
          </a:p>
          <a:p>
            <a:pPr eaLnBrk="1" hangingPunct="1">
              <a:lnSpc>
                <a:spcPct val="80000"/>
              </a:lnSpc>
              <a:buFontTx/>
              <a:buNone/>
            </a:pPr>
            <a:r>
              <a:rPr lang="ru-RU" sz="1800" b="1" smtClean="0">
                <a:latin typeface="Times New Roman" pitchFamily="18" charset="0"/>
              </a:rPr>
              <a:t>Демонстрация силы:</a:t>
            </a:r>
            <a:r>
              <a:rPr lang="ru-RU" sz="1800" smtClean="0">
                <a:latin typeface="Times New Roman" pitchFamily="18" charset="0"/>
              </a:rPr>
              <a:t> потребность показать своё превосходство.</a:t>
            </a:r>
          </a:p>
          <a:p>
            <a:pPr eaLnBrk="1" hangingPunct="1">
              <a:lnSpc>
                <a:spcPct val="80000"/>
              </a:lnSpc>
              <a:buFontTx/>
              <a:buNone/>
            </a:pPr>
            <a:r>
              <a:rPr lang="ru-RU" sz="1800" b="1" smtClean="0">
                <a:latin typeface="Times New Roman" pitchFamily="18" charset="0"/>
              </a:rPr>
              <a:t>Комплекс неполноценности:</a:t>
            </a:r>
            <a:r>
              <a:rPr lang="ru-RU" sz="1800" smtClean="0">
                <a:latin typeface="Times New Roman" pitchFamily="18" charset="0"/>
              </a:rPr>
              <a:t> возможность «уклоняться» от комплекса или</a:t>
            </a:r>
          </a:p>
          <a:p>
            <a:pPr eaLnBrk="1" hangingPunct="1">
              <a:lnSpc>
                <a:spcPct val="80000"/>
              </a:lnSpc>
              <a:buFontTx/>
              <a:buNone/>
            </a:pPr>
            <a:r>
              <a:rPr lang="ru-RU" sz="1800" smtClean="0">
                <a:latin typeface="Times New Roman" pitchFamily="18" charset="0"/>
              </a:rPr>
              <a:t>проецировать его на другого. Большая вероятность стать причиной</a:t>
            </a:r>
          </a:p>
          <a:p>
            <a:pPr eaLnBrk="1" hangingPunct="1">
              <a:lnSpc>
                <a:spcPct val="80000"/>
              </a:lnSpc>
              <a:buFontTx/>
              <a:buNone/>
            </a:pPr>
            <a:r>
              <a:rPr lang="ru-RU" sz="1800" smtClean="0">
                <a:latin typeface="Times New Roman" pitchFamily="18" charset="0"/>
              </a:rPr>
              <a:t>насмешек из-за чувства своей ущербности.</a:t>
            </a:r>
          </a:p>
          <a:p>
            <a:pPr eaLnBrk="1" hangingPunct="1">
              <a:lnSpc>
                <a:spcPct val="80000"/>
              </a:lnSpc>
              <a:buFontTx/>
              <a:buNone/>
            </a:pPr>
            <a:r>
              <a:rPr lang="ru-RU" sz="1800" b="1" smtClean="0">
                <a:latin typeface="Times New Roman" pitchFamily="18" charset="0"/>
              </a:rPr>
              <a:t>Личностный кризис:</a:t>
            </a:r>
            <a:r>
              <a:rPr lang="ru-RU" sz="1800" smtClean="0">
                <a:latin typeface="Times New Roman" pitchFamily="18" charset="0"/>
              </a:rPr>
              <a:t> разрыв любовных отношений, дружбы, чувство</a:t>
            </a:r>
          </a:p>
          <a:p>
            <a:pPr eaLnBrk="1" hangingPunct="1">
              <a:lnSpc>
                <a:spcPct val="80000"/>
              </a:lnSpc>
              <a:buFontTx/>
              <a:buNone/>
            </a:pPr>
            <a:r>
              <a:rPr lang="ru-RU" sz="1800" smtClean="0">
                <a:latin typeface="Times New Roman" pitchFamily="18" charset="0"/>
              </a:rPr>
              <a:t>ненависти и зависти, неудачи, провалы, ошибки.</a:t>
            </a:r>
          </a:p>
        </p:txBody>
      </p:sp>
      <p:sp>
        <p:nvSpPr>
          <p:cNvPr id="33795" name="Rectangle 3"/>
          <p:cNvSpPr>
            <a:spLocks noGrp="1" noChangeArrowheads="1"/>
          </p:cNvSpPr>
          <p:nvPr>
            <p:ph type="title"/>
          </p:nvPr>
        </p:nvSpPr>
        <p:spPr>
          <a:xfrm>
            <a:off x="0" y="0"/>
            <a:ext cx="7848600" cy="1066800"/>
          </a:xfrm>
          <a:solidFill>
            <a:srgbClr val="31A3D4"/>
          </a:solidFill>
          <a:ln w="12600" cap="sq">
            <a:solidFill>
              <a:srgbClr val="89A4A7"/>
            </a:solidFill>
          </a:ln>
        </p:spPr>
        <p:txBody>
          <a:bodyPr/>
          <a:lstStyle/>
          <a:p>
            <a:pPr algn="l" eaLnBrk="1" hangingPunct="1"/>
            <a:r>
              <a:rPr lang="ru-RU" altLang="ru-RU" sz="2400" b="1" smtClean="0">
                <a:latin typeface="Times New Roman" pitchFamily="18" charset="0"/>
              </a:rPr>
              <a:t>Психологические причины травли</a:t>
            </a:r>
          </a:p>
        </p:txBody>
      </p:sp>
      <p:pic>
        <p:nvPicPr>
          <p:cNvPr id="33796" name="Рисунок 5"/>
          <p:cNvPicPr>
            <a:picLocks noChangeAspect="1"/>
          </p:cNvPicPr>
          <p:nvPr/>
        </p:nvPicPr>
        <p:blipFill>
          <a:blip r:embed="rId2"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0" y="0"/>
            <a:ext cx="7956376" cy="1052736"/>
          </a:xfrm>
          <a:solidFill>
            <a:srgbClr val="31A3D4"/>
          </a:solidFill>
          <a:ln w="12600" cap="sq">
            <a:solidFill>
              <a:srgbClr val="89A4A7"/>
            </a:solidFill>
          </a:ln>
        </p:spPr>
        <p:txBody>
          <a:bodyPr/>
          <a:lstStyle/>
          <a:p>
            <a:pPr algn="l" eaLnBrk="1" hangingPunct="1"/>
            <a:r>
              <a:rPr lang="ru-RU" altLang="ru-RU" sz="2400" b="1" dirty="0" smtClean="0">
                <a:latin typeface="Times New Roman" pitchFamily="18" charset="0"/>
              </a:rPr>
              <a:t>Источники и ссылки</a:t>
            </a:r>
          </a:p>
        </p:txBody>
      </p:sp>
      <p:pic>
        <p:nvPicPr>
          <p:cNvPr id="10" name="Содержимое 9" descr="74698398_163875691368102_6528743776053876549_n.jpg"/>
          <p:cNvPicPr>
            <a:picLocks noGrp="1" noChangeAspect="1"/>
          </p:cNvPicPr>
          <p:nvPr>
            <p:ph sz="half" idx="1"/>
          </p:nvPr>
        </p:nvPicPr>
        <p:blipFill>
          <a:blip r:embed="rId2" cstate="print"/>
          <a:stretch>
            <a:fillRect/>
          </a:stretch>
        </p:blipFill>
        <p:spPr>
          <a:xfrm>
            <a:off x="251520" y="1556792"/>
            <a:ext cx="4038600" cy="4038600"/>
          </a:xfrm>
        </p:spPr>
      </p:pic>
      <p:sp>
        <p:nvSpPr>
          <p:cNvPr id="9" name="Содержимое 8"/>
          <p:cNvSpPr>
            <a:spLocks noGrp="1"/>
          </p:cNvSpPr>
          <p:nvPr>
            <p:ph sz="half" idx="2"/>
          </p:nvPr>
        </p:nvSpPr>
        <p:spPr>
          <a:xfrm>
            <a:off x="4648200" y="1196752"/>
            <a:ext cx="4316288" cy="5472608"/>
          </a:xfrm>
        </p:spPr>
        <p:txBody>
          <a:bodyPr>
            <a:normAutofit/>
          </a:bodyPr>
          <a:lstStyle/>
          <a:p>
            <a:pPr>
              <a:buNone/>
            </a:pPr>
            <a:r>
              <a:rPr lang="ru-RU" sz="1600" dirty="0" smtClean="0">
                <a:latin typeface="Times New Roman" pitchFamily="18" charset="0"/>
                <a:cs typeface="Times New Roman" pitchFamily="18" charset="0"/>
              </a:rPr>
              <a:t>Сайты и ресурсы в интернете:</a:t>
            </a:r>
          </a:p>
          <a:p>
            <a:pPr>
              <a:buNone/>
            </a:pPr>
            <a:r>
              <a:rPr lang="ru-RU" sz="1600" dirty="0" smtClean="0">
                <a:latin typeface="Times New Roman" pitchFamily="18" charset="0"/>
                <a:cs typeface="Times New Roman" pitchFamily="18" charset="0"/>
              </a:rPr>
              <a:t>Травли нет</a:t>
            </a:r>
          </a:p>
          <a:p>
            <a:pPr>
              <a:buNone/>
            </a:pPr>
            <a:r>
              <a:rPr lang="en-US" sz="1600" dirty="0" smtClean="0">
                <a:latin typeface="Times New Roman" pitchFamily="18" charset="0"/>
                <a:cs typeface="Times New Roman" pitchFamily="18" charset="0"/>
                <a:hlinkClick r:id="rId3"/>
              </a:rPr>
              <a:t>https://vk.com/travlinet</a:t>
            </a:r>
            <a:endParaRPr lang="ru-RU" sz="1600" dirty="0" smtClean="0">
              <a:latin typeface="Times New Roman" pitchFamily="18" charset="0"/>
              <a:cs typeface="Times New Roman" pitchFamily="18" charset="0"/>
            </a:endParaRPr>
          </a:p>
          <a:p>
            <a:pPr>
              <a:buNone/>
            </a:pPr>
            <a:r>
              <a:rPr lang="ru-RU" sz="1600" dirty="0" smtClean="0">
                <a:latin typeface="Times New Roman" pitchFamily="18" charset="0"/>
                <a:cs typeface="Times New Roman" pitchFamily="18" charset="0"/>
              </a:rPr>
              <a:t>Фонд развития интернета</a:t>
            </a:r>
          </a:p>
          <a:p>
            <a:pPr>
              <a:buNone/>
            </a:pPr>
            <a:r>
              <a:rPr lang="en-US" sz="1600" dirty="0" smtClean="0">
                <a:latin typeface="Times New Roman" pitchFamily="18" charset="0"/>
                <a:cs typeface="Times New Roman" pitchFamily="18" charset="0"/>
                <a:hlinkClick r:id="rId4"/>
              </a:rPr>
              <a:t>http://www.fid.su/</a:t>
            </a:r>
            <a:r>
              <a:rPr lang="ru-RU" sz="1600" dirty="0" smtClean="0">
                <a:latin typeface="Times New Roman" pitchFamily="18" charset="0"/>
                <a:cs typeface="Times New Roman" pitchFamily="18" charset="0"/>
              </a:rPr>
              <a:t> </a:t>
            </a:r>
          </a:p>
          <a:p>
            <a:pPr>
              <a:buNone/>
            </a:pPr>
            <a:r>
              <a:rPr lang="ru-RU" sz="1600" dirty="0" smtClean="0">
                <a:latin typeface="Times New Roman" pitchFamily="18" charset="0"/>
                <a:cs typeface="Times New Roman" pitchFamily="18" charset="0"/>
              </a:rPr>
              <a:t>Интернет журнал «</a:t>
            </a:r>
            <a:r>
              <a:rPr lang="ru-RU" sz="1600" dirty="0" err="1" smtClean="0">
                <a:latin typeface="Times New Roman" pitchFamily="18" charset="0"/>
                <a:cs typeface="Times New Roman" pitchFamily="18" charset="0"/>
              </a:rPr>
              <a:t>Киберпсихология</a:t>
            </a:r>
            <a:r>
              <a:rPr lang="ru-RU" sz="1600" dirty="0" smtClean="0">
                <a:latin typeface="Times New Roman" pitchFamily="18" charset="0"/>
                <a:cs typeface="Times New Roman" pitchFamily="18" charset="0"/>
              </a:rPr>
              <a:t>»</a:t>
            </a:r>
          </a:p>
          <a:p>
            <a:pPr>
              <a:buNone/>
            </a:pPr>
            <a:r>
              <a:rPr lang="en-US" sz="1600" dirty="0" smtClean="0">
                <a:latin typeface="Times New Roman" pitchFamily="18" charset="0"/>
                <a:cs typeface="Times New Roman" pitchFamily="18" charset="0"/>
                <a:hlinkClick r:id="rId5"/>
              </a:rPr>
              <a:t>http://cyberpsy.ru/</a:t>
            </a:r>
            <a:r>
              <a:rPr lang="ru-RU" sz="1600" dirty="0" smtClean="0">
                <a:latin typeface="Times New Roman" pitchFamily="18" charset="0"/>
                <a:cs typeface="Times New Roman" pitchFamily="18" charset="0"/>
              </a:rPr>
              <a:t> </a:t>
            </a:r>
          </a:p>
          <a:p>
            <a:pPr>
              <a:buNone/>
            </a:pPr>
            <a:r>
              <a:rPr lang="ru-RU" sz="1600" dirty="0" smtClean="0">
                <a:latin typeface="Times New Roman" pitchFamily="18" charset="0"/>
                <a:cs typeface="Times New Roman" pitchFamily="18" charset="0"/>
              </a:rPr>
              <a:t>Профилактика нехимических видов</a:t>
            </a:r>
          </a:p>
          <a:p>
            <a:pPr>
              <a:buNone/>
            </a:pPr>
            <a:r>
              <a:rPr lang="ru-RU" sz="1600" dirty="0" smtClean="0">
                <a:latin typeface="Times New Roman" pitchFamily="18" charset="0"/>
                <a:cs typeface="Times New Roman" pitchFamily="18" charset="0"/>
              </a:rPr>
              <a:t>зависимости</a:t>
            </a:r>
          </a:p>
          <a:p>
            <a:pPr>
              <a:buNone/>
            </a:pPr>
            <a:r>
              <a:rPr lang="en-US" sz="1600" dirty="0" smtClean="0">
                <a:latin typeface="Times New Roman" pitchFamily="18" charset="0"/>
                <a:cs typeface="Times New Roman" pitchFamily="18" charset="0"/>
                <a:hlinkClick r:id="rId6"/>
              </a:rPr>
              <a:t>https://vk.com/nxz_35</a:t>
            </a:r>
            <a:r>
              <a:rPr lang="ru-RU" sz="1600" dirty="0" smtClean="0">
                <a:latin typeface="Times New Roman" pitchFamily="18" charset="0"/>
                <a:cs typeface="Times New Roman" pitchFamily="18" charset="0"/>
              </a:rPr>
              <a:t> </a:t>
            </a:r>
          </a:p>
          <a:p>
            <a:pPr>
              <a:buNone/>
            </a:pPr>
            <a:endParaRPr lang="ru-RU" sz="1600" dirty="0" smtClean="0">
              <a:latin typeface="Times New Roman" pitchFamily="18" charset="0"/>
              <a:cs typeface="Times New Roman" pitchFamily="18" charset="0"/>
            </a:endParaRPr>
          </a:p>
          <a:p>
            <a:pPr>
              <a:buNone/>
            </a:pPr>
            <a:r>
              <a:rPr lang="ru-RU" sz="1600" dirty="0" smtClean="0">
                <a:latin typeface="Times New Roman" pitchFamily="18" charset="0"/>
                <a:cs typeface="Times New Roman" pitchFamily="18" charset="0"/>
              </a:rPr>
              <a:t>Книги и авторы:</a:t>
            </a:r>
          </a:p>
          <a:p>
            <a:pPr>
              <a:buNone/>
            </a:pPr>
            <a:r>
              <a:rPr lang="ru-RU" sz="1600" dirty="0" smtClean="0">
                <a:latin typeface="Times New Roman" pitchFamily="18" charset="0"/>
                <a:cs typeface="Times New Roman" pitchFamily="18" charset="0"/>
              </a:rPr>
              <a:t>Дэвид А. </a:t>
            </a:r>
            <a:r>
              <a:rPr lang="ru-RU" sz="1600" dirty="0" err="1" smtClean="0">
                <a:latin typeface="Times New Roman" pitchFamily="18" charset="0"/>
                <a:cs typeface="Times New Roman" pitchFamily="18" charset="0"/>
              </a:rPr>
              <a:t>Лэйн</a:t>
            </a:r>
            <a:r>
              <a:rPr lang="ru-RU" sz="1600" dirty="0" smtClean="0">
                <a:latin typeface="Times New Roman" pitchFamily="18" charset="0"/>
                <a:cs typeface="Times New Roman" pitchFamily="18" charset="0"/>
              </a:rPr>
              <a:t>   </a:t>
            </a:r>
            <a:r>
              <a:rPr lang="ru-RU" sz="1600" smtClean="0">
                <a:latin typeface="Times New Roman" pitchFamily="18" charset="0"/>
                <a:cs typeface="Times New Roman" pitchFamily="18" charset="0"/>
              </a:rPr>
              <a:t>Школьная травля</a:t>
            </a:r>
            <a:endParaRPr lang="ru-RU" sz="1600" dirty="0" smtClean="0">
              <a:latin typeface="Times New Roman" pitchFamily="18" charset="0"/>
              <a:cs typeface="Times New Roman" pitchFamily="18" charset="0"/>
            </a:endParaRPr>
          </a:p>
          <a:p>
            <a:pPr>
              <a:buNone/>
            </a:pPr>
            <a:r>
              <a:rPr lang="ru-RU" sz="1600" dirty="0" smtClean="0">
                <a:latin typeface="Times New Roman" pitchFamily="18" charset="0"/>
                <a:cs typeface="Times New Roman" pitchFamily="18" charset="0"/>
              </a:rPr>
              <a:t>Евгений Ильин  «Психология агрессивного</a:t>
            </a:r>
          </a:p>
          <a:p>
            <a:pPr>
              <a:buNone/>
            </a:pPr>
            <a:r>
              <a:rPr lang="ru-RU" sz="1600" dirty="0" smtClean="0">
                <a:latin typeface="Times New Roman" pitchFamily="18" charset="0"/>
                <a:cs typeface="Times New Roman" pitchFamily="18" charset="0"/>
              </a:rPr>
              <a:t>поведения»</a:t>
            </a:r>
          </a:p>
          <a:p>
            <a:pPr>
              <a:buNone/>
            </a:pPr>
            <a:r>
              <a:rPr lang="ru-RU" sz="1600" dirty="0" smtClean="0">
                <a:latin typeface="Times New Roman" pitchFamily="18" charset="0"/>
                <a:cs typeface="Times New Roman" pitchFamily="18" charset="0"/>
              </a:rPr>
              <a:t>Н.В.Двоскина «Травля в детском коллективе»</a:t>
            </a: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endParaRPr lang="ru-RU" sz="2000" dirty="0" smtClean="0">
              <a:latin typeface="Times New Roman" pitchFamily="18" charset="0"/>
              <a:cs typeface="Times New Roman" pitchFamily="18" charset="0"/>
            </a:endParaRPr>
          </a:p>
          <a:p>
            <a:pPr>
              <a:buNone/>
            </a:pPr>
            <a:endParaRPr lang="ru-RU" sz="2000" dirty="0">
              <a:latin typeface="Times New Roman" pitchFamily="18" charset="0"/>
              <a:cs typeface="Times New Roman" pitchFamily="18" charset="0"/>
            </a:endParaRPr>
          </a:p>
        </p:txBody>
      </p:sp>
      <p:pic>
        <p:nvPicPr>
          <p:cNvPr id="6" name="Рисунок 5"/>
          <p:cNvPicPr>
            <a:picLocks noChangeAspect="1"/>
          </p:cNvPicPr>
          <p:nvPr/>
        </p:nvPicPr>
        <p:blipFill>
          <a:blip r:embed="rId7" cstate="print"/>
          <a:srcRect/>
          <a:stretch>
            <a:fillRect/>
          </a:stretch>
        </p:blipFill>
        <p:spPr bwMode="auto">
          <a:xfrm>
            <a:off x="8027988" y="0"/>
            <a:ext cx="1116012"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Афанасьев (4).JPG"/>
          <p:cNvPicPr>
            <a:picLocks noGrp="1" noChangeAspect="1"/>
          </p:cNvPicPr>
          <p:nvPr>
            <p:ph sz="quarter" idx="1"/>
          </p:nvPr>
        </p:nvPicPr>
        <p:blipFill>
          <a:blip r:embed="rId2" cstate="print"/>
          <a:stretch>
            <a:fillRect/>
          </a:stretch>
        </p:blipFill>
        <p:spPr>
          <a:xfrm>
            <a:off x="395536" y="1196752"/>
            <a:ext cx="3285157" cy="2185988"/>
          </a:xfrm>
        </p:spPr>
      </p:pic>
      <p:pic>
        <p:nvPicPr>
          <p:cNvPr id="10" name="Содержимое 9" descr="UhWzk9ZAvms.jpg"/>
          <p:cNvPicPr>
            <a:picLocks noGrp="1" noChangeAspect="1"/>
          </p:cNvPicPr>
          <p:nvPr>
            <p:ph sz="quarter" idx="2"/>
          </p:nvPr>
        </p:nvPicPr>
        <p:blipFill>
          <a:blip r:embed="rId3" cstate="print"/>
          <a:stretch>
            <a:fillRect/>
          </a:stretch>
        </p:blipFill>
        <p:spPr>
          <a:xfrm>
            <a:off x="1043608" y="3573016"/>
            <a:ext cx="1944216" cy="2942820"/>
          </a:xfrm>
        </p:spPr>
      </p:pic>
      <p:pic>
        <p:nvPicPr>
          <p:cNvPr id="11" name="Содержимое 10" descr="ZK3bIdf5Lmw.jpg"/>
          <p:cNvPicPr>
            <a:picLocks noGrp="1" noChangeAspect="1"/>
          </p:cNvPicPr>
          <p:nvPr>
            <p:ph sz="quarter" idx="3"/>
          </p:nvPr>
        </p:nvPicPr>
        <p:blipFill>
          <a:blip r:embed="rId4" cstate="print"/>
          <a:stretch>
            <a:fillRect/>
          </a:stretch>
        </p:blipFill>
        <p:spPr>
          <a:xfrm>
            <a:off x="4932040" y="1196752"/>
            <a:ext cx="3347702" cy="2232248"/>
          </a:xfrm>
        </p:spPr>
      </p:pic>
      <p:pic>
        <p:nvPicPr>
          <p:cNvPr id="12" name="Содержимое 11" descr="sDHxYCDxuYM.jpg"/>
          <p:cNvPicPr>
            <a:picLocks noGrp="1" noChangeAspect="1"/>
          </p:cNvPicPr>
          <p:nvPr>
            <p:ph sz="quarter" idx="4"/>
          </p:nvPr>
        </p:nvPicPr>
        <p:blipFill>
          <a:blip r:embed="rId5" cstate="print"/>
          <a:stretch>
            <a:fillRect/>
          </a:stretch>
        </p:blipFill>
        <p:spPr>
          <a:xfrm>
            <a:off x="5652120" y="3573016"/>
            <a:ext cx="2232248" cy="2976331"/>
          </a:xfrm>
        </p:spPr>
      </p:pic>
      <p:sp>
        <p:nvSpPr>
          <p:cNvPr id="13" name="Rectangle 3"/>
          <p:cNvSpPr>
            <a:spLocks noGrp="1" noChangeArrowheads="1"/>
          </p:cNvSpPr>
          <p:nvPr>
            <p:ph type="title" sz="quarter"/>
          </p:nvPr>
        </p:nvSpPr>
        <p:spPr>
          <a:xfrm>
            <a:off x="0" y="0"/>
            <a:ext cx="9144000" cy="1143000"/>
          </a:xfrm>
          <a:solidFill>
            <a:srgbClr val="31A3D4"/>
          </a:solidFill>
          <a:ln w="12600" cap="sq">
            <a:solidFill>
              <a:srgbClr val="89A4A7"/>
            </a:solidFill>
          </a:ln>
        </p:spPr>
        <p:txBody>
          <a:bodyPr/>
          <a:lstStyle/>
          <a:p>
            <a:pPr eaLnBrk="1" hangingPunct="1"/>
            <a:r>
              <a:rPr lang="ru-RU" altLang="ru-RU" sz="2400" b="1" dirty="0" smtClean="0">
                <a:latin typeface="Times New Roman" pitchFamily="18" charset="0"/>
              </a:rPr>
              <a:t> Команда проекта «</a:t>
            </a:r>
            <a:r>
              <a:rPr lang="ru-RU" altLang="ru-RU" sz="2400" b="1" dirty="0" err="1" smtClean="0">
                <a:latin typeface="Times New Roman" pitchFamily="18" charset="0"/>
              </a:rPr>
              <a:t>Кибербуллинг</a:t>
            </a:r>
            <a:r>
              <a:rPr lang="ru-RU" altLang="ru-RU" sz="2400" b="1" dirty="0" smtClean="0">
                <a:latin typeface="Times New Roman" pitchFamily="18"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6"/>
          <p:cNvSpPr>
            <a:spLocks noGrp="1" noChangeArrowheads="1"/>
          </p:cNvSpPr>
          <p:nvPr>
            <p:ph type="title" sz="quarter"/>
          </p:nvPr>
        </p:nvSpPr>
        <p:spPr>
          <a:xfrm>
            <a:off x="0" y="1"/>
            <a:ext cx="7886700" cy="1071546"/>
          </a:xfrm>
          <a:solidFill>
            <a:srgbClr val="31A3D4"/>
          </a:solidFill>
          <a:ln w="12700" algn="ctr">
            <a:solidFill>
              <a:srgbClr val="41719C"/>
            </a:solidFill>
          </a:ln>
        </p:spPr>
        <p:txBody>
          <a:bodyPr/>
          <a:lstStyle/>
          <a:p>
            <a:pPr algn="l" eaLnBrk="1" hangingPunct="1"/>
            <a:r>
              <a:rPr lang="ru-RU" sz="2400" b="1" dirty="0" smtClean="0">
                <a:solidFill>
                  <a:schemeClr val="bg1"/>
                </a:solidFill>
              </a:rPr>
              <a:t>Наиболее актуальные темы для экспертных сочетаний с участием врачей  </a:t>
            </a:r>
          </a:p>
        </p:txBody>
      </p:sp>
      <p:pic>
        <p:nvPicPr>
          <p:cNvPr id="9" name="Содержимое 8" descr="985fb5dc428003647074d64048a4818b.jpg"/>
          <p:cNvPicPr>
            <a:picLocks noGrp="1" noChangeAspect="1"/>
          </p:cNvPicPr>
          <p:nvPr>
            <p:ph sz="quarter" idx="1"/>
          </p:nvPr>
        </p:nvPicPr>
        <p:blipFill>
          <a:blip r:embed="rId2" cstate="print"/>
          <a:stretch>
            <a:fillRect/>
          </a:stretch>
        </p:blipFill>
        <p:spPr>
          <a:xfrm>
            <a:off x="571472" y="1428736"/>
            <a:ext cx="3500462" cy="2333408"/>
          </a:xfrm>
        </p:spPr>
      </p:pic>
      <p:pic>
        <p:nvPicPr>
          <p:cNvPr id="10" name="Содержимое 9" descr="1-8.jpg"/>
          <p:cNvPicPr>
            <a:picLocks noGrp="1" noChangeAspect="1"/>
          </p:cNvPicPr>
          <p:nvPr>
            <p:ph sz="quarter" idx="2"/>
          </p:nvPr>
        </p:nvPicPr>
        <p:blipFill>
          <a:blip r:embed="rId3" cstate="print"/>
          <a:stretch>
            <a:fillRect/>
          </a:stretch>
        </p:blipFill>
        <p:spPr>
          <a:xfrm>
            <a:off x="4786314" y="1428736"/>
            <a:ext cx="3531766" cy="2357454"/>
          </a:xfrm>
        </p:spPr>
      </p:pic>
      <p:pic>
        <p:nvPicPr>
          <p:cNvPr id="14" name="Содержимое 13" descr="Screenshot_4.jpg"/>
          <p:cNvPicPr>
            <a:picLocks noGrp="1" noChangeAspect="1"/>
          </p:cNvPicPr>
          <p:nvPr>
            <p:ph sz="quarter" idx="4"/>
          </p:nvPr>
        </p:nvPicPr>
        <p:blipFill>
          <a:blip r:embed="rId4" cstate="print"/>
          <a:stretch>
            <a:fillRect/>
          </a:stretch>
        </p:blipFill>
        <p:spPr>
          <a:xfrm>
            <a:off x="4857752" y="3929066"/>
            <a:ext cx="3214710" cy="2403793"/>
          </a:xfrm>
        </p:spPr>
      </p:pic>
      <p:pic>
        <p:nvPicPr>
          <p:cNvPr id="13" name="Содержимое 12" descr="1101519.jpg"/>
          <p:cNvPicPr>
            <a:picLocks noGrp="1" noChangeAspect="1"/>
          </p:cNvPicPr>
          <p:nvPr>
            <p:ph sz="quarter" idx="3"/>
          </p:nvPr>
        </p:nvPicPr>
        <p:blipFill>
          <a:blip r:embed="rId5" cstate="print"/>
          <a:stretch>
            <a:fillRect/>
          </a:stretch>
        </p:blipFill>
        <p:spPr>
          <a:xfrm>
            <a:off x="571472" y="3929066"/>
            <a:ext cx="3500462" cy="2333641"/>
          </a:xfrm>
        </p:spPr>
      </p:pic>
      <p:pic>
        <p:nvPicPr>
          <p:cNvPr id="15" name="Рисунок 8"/>
          <p:cNvPicPr>
            <a:picLocks noChangeAspect="1"/>
          </p:cNvPicPr>
          <p:nvPr/>
        </p:nvPicPr>
        <p:blipFill>
          <a:blip r:embed="rId6"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ъект 2"/>
          <p:cNvSpPr>
            <a:spLocks noGrp="1"/>
          </p:cNvSpPr>
          <p:nvPr>
            <p:ph idx="4294967295"/>
          </p:nvPr>
        </p:nvSpPr>
        <p:spPr/>
        <p:txBody>
          <a:bodyPr/>
          <a:lstStyle/>
          <a:p>
            <a:pPr>
              <a:buFontTx/>
              <a:buNone/>
            </a:pPr>
            <a:r>
              <a:rPr lang="ru-RU" sz="2000" smtClean="0">
                <a:latin typeface="Times New Roman" pitchFamily="18" charset="0"/>
              </a:rPr>
              <a:t>     </a:t>
            </a:r>
            <a:r>
              <a:rPr lang="ru-RU" sz="1800" b="1" smtClean="0">
                <a:latin typeface="Times New Roman" pitchFamily="18" charset="0"/>
              </a:rPr>
              <a:t>Контакты:</a:t>
            </a:r>
            <a:r>
              <a:rPr lang="ru-RU" sz="1800" smtClean="0">
                <a:latin typeface="Times New Roman" pitchFamily="18" charset="0"/>
              </a:rPr>
              <a:t> Автономная некоммерческая организация «Центр информационной безопасности в сети Интернет «Защита»»</a:t>
            </a:r>
          </a:p>
          <a:p>
            <a:pPr>
              <a:buFontTx/>
              <a:buNone/>
            </a:pPr>
            <a:r>
              <a:rPr lang="ru-RU" sz="1800" smtClean="0">
                <a:latin typeface="Times New Roman" pitchFamily="18" charset="0"/>
              </a:rPr>
              <a:t>     Вологодская область, г.</a:t>
            </a:r>
            <a:r>
              <a:rPr lang="en-US" sz="1800" smtClean="0">
                <a:latin typeface="Times New Roman" pitchFamily="18" charset="0"/>
              </a:rPr>
              <a:t> </a:t>
            </a:r>
            <a:r>
              <a:rPr lang="ru-RU" sz="1800" smtClean="0">
                <a:latin typeface="Times New Roman" pitchFamily="18" charset="0"/>
              </a:rPr>
              <a:t>Череповец, ул. Олимпийская, д.77, оф.120</a:t>
            </a:r>
          </a:p>
          <a:p>
            <a:pPr>
              <a:buFontTx/>
              <a:buNone/>
            </a:pPr>
            <a:r>
              <a:rPr lang="ru-RU" sz="1800" smtClean="0">
                <a:latin typeface="Times New Roman" pitchFamily="18" charset="0"/>
              </a:rPr>
              <a:t>     </a:t>
            </a:r>
            <a:r>
              <a:rPr lang="en-US" sz="1800" smtClean="0">
                <a:latin typeface="Times New Roman" pitchFamily="18" charset="0"/>
              </a:rPr>
              <a:t>E-MAIL</a:t>
            </a:r>
            <a:r>
              <a:rPr lang="ru-RU" sz="1800" smtClean="0">
                <a:latin typeface="Times New Roman" pitchFamily="18" charset="0"/>
              </a:rPr>
              <a:t> </a:t>
            </a:r>
            <a:r>
              <a:rPr lang="en-US" sz="1800" smtClean="0">
                <a:latin typeface="Times New Roman" pitchFamily="18" charset="0"/>
              </a:rPr>
              <a:t> </a:t>
            </a:r>
            <a:r>
              <a:rPr lang="en-US" sz="1800" b="1" smtClean="0">
                <a:latin typeface="Times New Roman" pitchFamily="18" charset="0"/>
              </a:rPr>
              <a:t>afanas1358@mail.ru</a:t>
            </a:r>
          </a:p>
          <a:p>
            <a:pPr>
              <a:buFontTx/>
              <a:buNone/>
            </a:pPr>
            <a:r>
              <a:rPr lang="ru-RU" sz="1800" smtClean="0">
                <a:latin typeface="Times New Roman" pitchFamily="18" charset="0"/>
              </a:rPr>
              <a:t>     Группа ВК: Профилактика нехимических видов зависимости</a:t>
            </a:r>
            <a:r>
              <a:rPr lang="ru-RU" sz="1800" b="1" smtClean="0">
                <a:latin typeface="Times New Roman" pitchFamily="18" charset="0"/>
              </a:rPr>
              <a:t> (</a:t>
            </a:r>
            <a:r>
              <a:rPr lang="en-US" sz="1800" b="1" smtClean="0">
                <a:latin typeface="Times New Roman" pitchFamily="18" charset="0"/>
              </a:rPr>
              <a:t>vk.com/nxz_35</a:t>
            </a:r>
            <a:r>
              <a:rPr lang="ru-RU" sz="1800" b="1" smtClean="0">
                <a:latin typeface="Times New Roman" pitchFamily="18" charset="0"/>
              </a:rPr>
              <a:t>)</a:t>
            </a:r>
          </a:p>
          <a:p>
            <a:pPr>
              <a:buFontTx/>
              <a:buNone/>
            </a:pPr>
            <a:r>
              <a:rPr lang="ru-RU" sz="1800" b="1" smtClean="0">
                <a:latin typeface="Times New Roman" pitchFamily="18" charset="0"/>
              </a:rPr>
              <a:t>     </a:t>
            </a:r>
            <a:r>
              <a:rPr lang="ru-RU" sz="1800" smtClean="0">
                <a:latin typeface="Times New Roman" pitchFamily="18" charset="0"/>
              </a:rPr>
              <a:t>Группа Фейсбук:</a:t>
            </a:r>
            <a:r>
              <a:rPr lang="ru-RU" sz="1800" b="1" smtClean="0">
                <a:latin typeface="Times New Roman" pitchFamily="18" charset="0"/>
              </a:rPr>
              <a:t> </a:t>
            </a:r>
            <a:r>
              <a:rPr lang="ru-RU" sz="1800" smtClean="0">
                <a:latin typeface="Times New Roman" pitchFamily="18" charset="0"/>
              </a:rPr>
              <a:t>Профилактика нехимических видов зависимости </a:t>
            </a:r>
          </a:p>
          <a:p>
            <a:pPr>
              <a:buFontTx/>
              <a:buNone/>
            </a:pPr>
            <a:r>
              <a:rPr lang="ru-RU" sz="1800" b="1" smtClean="0">
                <a:latin typeface="Times New Roman" pitchFamily="18" charset="0"/>
              </a:rPr>
              <a:t>     (</a:t>
            </a:r>
            <a:r>
              <a:rPr lang="en-US" sz="1800" b="1" smtClean="0">
                <a:latin typeface="Times New Roman" pitchFamily="18" charset="0"/>
              </a:rPr>
              <a:t>www.facebook.com/nxz35/</a:t>
            </a:r>
            <a:r>
              <a:rPr lang="ru-RU" sz="1800" b="1" smtClean="0">
                <a:latin typeface="Times New Roman" pitchFamily="18" charset="0"/>
              </a:rPr>
              <a:t>)</a:t>
            </a:r>
            <a:endParaRPr lang="en-US" sz="1800" b="1" smtClean="0">
              <a:latin typeface="Times New Roman" pitchFamily="18" charset="0"/>
            </a:endParaRPr>
          </a:p>
          <a:p>
            <a:endParaRPr lang="ru-RU" sz="1800" smtClean="0">
              <a:latin typeface="Times New Roman" pitchFamily="18" charset="0"/>
            </a:endParaRPr>
          </a:p>
        </p:txBody>
      </p:sp>
      <p:sp>
        <p:nvSpPr>
          <p:cNvPr id="40963" name="Прямоугольник 3"/>
          <p:cNvSpPr>
            <a:spLocks noGrp="1" noChangeArrowheads="1"/>
          </p:cNvSpPr>
          <p:nvPr>
            <p:ph type="title" idx="4294967295"/>
          </p:nvPr>
        </p:nvSpPr>
        <p:spPr>
          <a:xfrm>
            <a:off x="0" y="0"/>
            <a:ext cx="9144000" cy="1325563"/>
          </a:xfrm>
          <a:solidFill>
            <a:srgbClr val="31A3D4"/>
          </a:solidFill>
          <a:ln w="12701">
            <a:solidFill>
              <a:srgbClr val="41719C"/>
            </a:solidFill>
          </a:ln>
        </p:spPr>
        <p:txBody>
          <a:bodyPr/>
          <a:lstStyle/>
          <a:p>
            <a:pPr defTabSz="828675"/>
            <a:r>
              <a:rPr lang="ru-RU" sz="2400" b="1" smtClean="0">
                <a:latin typeface="Times New Roman" pitchFamily="18" charset="0"/>
              </a:rPr>
              <a:t>Спасибо за внимание!!!</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a:spLocks noGrp="1" noChangeArrowheads="1"/>
          </p:cNvSpPr>
          <p:nvPr>
            <p:ph type="title"/>
          </p:nvPr>
        </p:nvSpPr>
        <p:spPr>
          <a:xfrm>
            <a:off x="0" y="0"/>
            <a:ext cx="7884368" cy="1052736"/>
          </a:xfrm>
          <a:solidFill>
            <a:srgbClr val="31A3D4"/>
          </a:solidFill>
          <a:ln w="12700" algn="ctr">
            <a:solidFill>
              <a:srgbClr val="41719C"/>
            </a:solidFill>
          </a:ln>
        </p:spPr>
        <p:txBody>
          <a:bodyPr/>
          <a:lstStyle/>
          <a:p>
            <a:pPr algn="l" eaLnBrk="1" hangingPunct="1"/>
            <a:r>
              <a:rPr lang="ru-RU" sz="2400" b="1" dirty="0" err="1" smtClean="0">
                <a:solidFill>
                  <a:schemeClr val="bg1"/>
                </a:solidFill>
              </a:rPr>
              <a:t>Кибербуллинг</a:t>
            </a:r>
            <a:r>
              <a:rPr lang="ru-RU" sz="2400" b="1" dirty="0" smtClean="0">
                <a:solidFill>
                  <a:schemeClr val="bg1"/>
                </a:solidFill>
              </a:rPr>
              <a:t>  без врача???</a:t>
            </a:r>
          </a:p>
        </p:txBody>
      </p:sp>
      <p:sp>
        <p:nvSpPr>
          <p:cNvPr id="12" name="Текст 11"/>
          <p:cNvSpPr>
            <a:spLocks noGrp="1"/>
          </p:cNvSpPr>
          <p:nvPr>
            <p:ph type="body" sz="half" idx="1"/>
          </p:nvPr>
        </p:nvSpPr>
        <p:spPr/>
        <p:txBody>
          <a:bodyPr/>
          <a:lstStyle/>
          <a:p>
            <a:pPr>
              <a:buNone/>
            </a:pPr>
            <a:r>
              <a:rPr lang="ru-RU" sz="1600" dirty="0" smtClean="0">
                <a:latin typeface="Times New Roman" pitchFamily="18" charset="0"/>
                <a:cs typeface="Times New Roman" pitchFamily="18" charset="0"/>
              </a:rPr>
              <a:t>Способы членовредительства (</a:t>
            </a:r>
            <a:r>
              <a:rPr lang="ru-RU" sz="1600" dirty="0" err="1" smtClean="0">
                <a:latin typeface="Times New Roman" pitchFamily="18" charset="0"/>
                <a:cs typeface="Times New Roman" pitchFamily="18" charset="0"/>
              </a:rPr>
              <a:t>селфи-харм</a:t>
            </a:r>
            <a:r>
              <a:rPr lang="ru-RU" sz="1600" dirty="0" smtClean="0">
                <a:latin typeface="Times New Roman" pitchFamily="18" charset="0"/>
                <a:cs typeface="Times New Roman" pitchFamily="18" charset="0"/>
              </a:rPr>
              <a:t>)</a:t>
            </a:r>
          </a:p>
          <a:p>
            <a:pPr>
              <a:buNone/>
            </a:pPr>
            <a:r>
              <a:rPr lang="ru-RU" sz="1600" dirty="0" smtClean="0">
                <a:latin typeface="Times New Roman" pitchFamily="18" charset="0"/>
                <a:cs typeface="Times New Roman" pitchFamily="18" charset="0"/>
              </a:rPr>
              <a:t>- 19% и 24 %</a:t>
            </a:r>
          </a:p>
          <a:p>
            <a:pPr>
              <a:buNone/>
            </a:pPr>
            <a:r>
              <a:rPr lang="ru-RU" sz="1600" dirty="0" smtClean="0">
                <a:latin typeface="Times New Roman" pitchFamily="18" charset="0"/>
                <a:cs typeface="Times New Roman" pitchFamily="18" charset="0"/>
              </a:rPr>
              <a:t>Совершение самоубийства </a:t>
            </a:r>
          </a:p>
          <a:p>
            <a:pPr>
              <a:buNone/>
            </a:pPr>
            <a:r>
              <a:rPr lang="ru-RU" sz="1600" dirty="0" smtClean="0">
                <a:latin typeface="Times New Roman" pitchFamily="18" charset="0"/>
                <a:cs typeface="Times New Roman" pitchFamily="18" charset="0"/>
              </a:rPr>
              <a:t>- 19% и 30 % </a:t>
            </a:r>
          </a:p>
          <a:p>
            <a:pPr>
              <a:buNone/>
            </a:pPr>
            <a:r>
              <a:rPr lang="ru-RU" sz="1600" dirty="0" smtClean="0">
                <a:latin typeface="Times New Roman" pitchFamily="18" charset="0"/>
                <a:cs typeface="Times New Roman" pitchFamily="18" charset="0"/>
              </a:rPr>
              <a:t>Способы похудения (анорексия, булимия)</a:t>
            </a:r>
          </a:p>
          <a:p>
            <a:pPr>
              <a:buNone/>
            </a:pPr>
            <a:r>
              <a:rPr lang="ru-RU" sz="1600" dirty="0" smtClean="0">
                <a:latin typeface="Times New Roman" pitchFamily="18" charset="0"/>
                <a:cs typeface="Times New Roman" pitchFamily="18" charset="0"/>
              </a:rPr>
              <a:t>-16% и 26% </a:t>
            </a:r>
          </a:p>
          <a:p>
            <a:pPr>
              <a:buNone/>
            </a:pPr>
            <a:r>
              <a:rPr lang="ru-RU" sz="1600" dirty="0" smtClean="0">
                <a:latin typeface="Times New Roman" pitchFamily="18" charset="0"/>
                <a:cs typeface="Times New Roman" pitchFamily="18" charset="0"/>
              </a:rPr>
              <a:t>Ненависть любого характера </a:t>
            </a:r>
          </a:p>
          <a:p>
            <a:pPr>
              <a:buNone/>
            </a:pPr>
            <a:r>
              <a:rPr lang="ru-RU" sz="1600" dirty="0" smtClean="0">
                <a:latin typeface="Times New Roman" pitchFamily="18" charset="0"/>
                <a:cs typeface="Times New Roman" pitchFamily="18" charset="0"/>
              </a:rPr>
              <a:t>- 16% и 23%</a:t>
            </a:r>
          </a:p>
          <a:p>
            <a:pPr>
              <a:buNone/>
            </a:pPr>
            <a:r>
              <a:rPr lang="ru-RU" sz="1600" dirty="0" smtClean="0">
                <a:latin typeface="Times New Roman" pitchFamily="18" charset="0"/>
                <a:cs typeface="Times New Roman" pitchFamily="18" charset="0"/>
              </a:rPr>
              <a:t>Наркотики</a:t>
            </a:r>
          </a:p>
          <a:p>
            <a:pPr>
              <a:buNone/>
            </a:pPr>
            <a:r>
              <a:rPr lang="ru-RU" sz="1600" dirty="0" smtClean="0">
                <a:latin typeface="Times New Roman" pitchFamily="18" charset="0"/>
                <a:cs typeface="Times New Roman" pitchFamily="18" charset="0"/>
              </a:rPr>
              <a:t>- 15% и 26% </a:t>
            </a:r>
          </a:p>
          <a:p>
            <a:pPr>
              <a:buNone/>
            </a:pPr>
            <a:endParaRPr lang="ru-RU" sz="1600" dirty="0" smtClean="0"/>
          </a:p>
          <a:p>
            <a:pPr>
              <a:buNone/>
            </a:pPr>
            <a:endParaRPr lang="ru-RU" sz="1600" dirty="0" smtClean="0"/>
          </a:p>
          <a:p>
            <a:pPr>
              <a:buFontTx/>
              <a:buChar char="-"/>
            </a:pPr>
            <a:endParaRPr lang="ru-RU" sz="1600" dirty="0"/>
          </a:p>
        </p:txBody>
      </p:sp>
      <p:pic>
        <p:nvPicPr>
          <p:cNvPr id="33794" name="Picture 2"/>
          <p:cNvPicPr>
            <a:picLocks noGrp="1" noChangeAspect="1" noChangeArrowheads="1"/>
          </p:cNvPicPr>
          <p:nvPr>
            <p:ph sz="quarter" idx="2"/>
          </p:nvPr>
        </p:nvPicPr>
        <p:blipFill>
          <a:blip r:embed="rId2" cstate="print"/>
          <a:stretch>
            <a:fillRect/>
          </a:stretch>
        </p:blipFill>
        <p:spPr bwMode="auto">
          <a:xfrm>
            <a:off x="4788024" y="1268760"/>
            <a:ext cx="4104456" cy="2799487"/>
          </a:xfrm>
          <a:prstGeom prst="rect">
            <a:avLst/>
          </a:prstGeom>
          <a:noFill/>
          <a:ln w="9525">
            <a:noFill/>
            <a:miter lim="800000"/>
            <a:headEnd/>
            <a:tailEnd/>
          </a:ln>
        </p:spPr>
      </p:pic>
      <p:pic>
        <p:nvPicPr>
          <p:cNvPr id="33795" name="Picture 3" descr="C:\Users\Врач\Desktop\осетия\31.jpg"/>
          <p:cNvPicPr>
            <a:picLocks noGrp="1" noChangeAspect="1" noChangeArrowheads="1"/>
          </p:cNvPicPr>
          <p:nvPr>
            <p:ph sz="quarter" idx="3"/>
          </p:nvPr>
        </p:nvPicPr>
        <p:blipFill>
          <a:blip r:embed="rId3" cstate="print"/>
          <a:stretch>
            <a:fillRect/>
          </a:stretch>
        </p:blipFill>
        <p:spPr bwMode="auto">
          <a:xfrm>
            <a:off x="4860032" y="4149080"/>
            <a:ext cx="4147661" cy="2592288"/>
          </a:xfrm>
          <a:prstGeom prst="rect">
            <a:avLst/>
          </a:prstGeom>
          <a:noFill/>
        </p:spPr>
      </p:pic>
      <p:pic>
        <p:nvPicPr>
          <p:cNvPr id="9" name="Рисунок 8"/>
          <p:cNvPicPr>
            <a:picLocks noChangeAspect="1"/>
          </p:cNvPicPr>
          <p:nvPr/>
        </p:nvPicPr>
        <p:blipFill>
          <a:blip r:embed="rId4" cstate="print"/>
          <a:srcRect/>
          <a:stretch>
            <a:fillRect/>
          </a:stretch>
        </p:blipFill>
        <p:spPr bwMode="auto">
          <a:xfrm>
            <a:off x="8027988" y="-30163"/>
            <a:ext cx="1116012" cy="1073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TotalTime>
  <Words>3308</Words>
  <Application>Microsoft Office PowerPoint</Application>
  <PresentationFormat>Экран (4:3)</PresentationFormat>
  <Paragraphs>597</Paragraphs>
  <Slides>80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80</vt:i4>
      </vt:variant>
    </vt:vector>
  </HeadingPairs>
  <TitlesOfParts>
    <vt:vector size="81" baseType="lpstr">
      <vt:lpstr>Тема Office</vt:lpstr>
      <vt:lpstr>Презентация PowerPoint</vt:lpstr>
      <vt:lpstr>Наш практический опыт:</vt:lpstr>
      <vt:lpstr>Оля.А, 17 лет.</vt:lpstr>
      <vt:lpstr>Олег.Р,16 лет.</vt:lpstr>
      <vt:lpstr>Презентация PowerPoint</vt:lpstr>
      <vt:lpstr>Презентация PowerPoint</vt:lpstr>
      <vt:lpstr>Презентация PowerPoint</vt:lpstr>
      <vt:lpstr>Наиболее актуальные темы для экспертных сочетаний с участием врачей  </vt:lpstr>
      <vt:lpstr>Кибербуллинг  без врача???</vt:lpstr>
      <vt:lpstr>Почему важны эксперты?</vt:lpstr>
      <vt:lpstr>Терминология</vt:lpstr>
      <vt:lpstr>Терминология !</vt:lpstr>
      <vt:lpstr>Актуальность проблемы</vt:lpstr>
      <vt:lpstr>Статистика </vt:lpstr>
      <vt:lpstr>Статистика ВОЗ </vt:lpstr>
      <vt:lpstr>Классификация</vt:lpstr>
      <vt:lpstr>Классификация</vt:lpstr>
      <vt:lpstr>Мифы (М.В. Сафронова)</vt:lpstr>
      <vt:lpstr>Игры 2017</vt:lpstr>
      <vt:lpstr>За что, зачем и почему?</vt:lpstr>
      <vt:lpstr>Переживание ценности жизни у современных подростков с рискованным поведением Н. Л. Пузыревич  </vt:lpstr>
      <vt:lpstr>За что, зачем и почему?</vt:lpstr>
      <vt:lpstr>                                   Буллинг VS Кибербуллинга</vt:lpstr>
      <vt:lpstr>1. Буллинг – закрытая социальная система (скрыть+)     Кибербуллинг – открытая социальная система(скрыть-)</vt:lpstr>
      <vt:lpstr> 2. Территория</vt:lpstr>
      <vt:lpstr> 3. Аудитория</vt:lpstr>
      <vt:lpstr> </vt:lpstr>
      <vt:lpstr>  Булли в кибербуллинге</vt:lpstr>
      <vt:lpstr> 5. Половые особенности</vt:lpstr>
      <vt:lpstr> 5. Узнаваемость, анонимность </vt:lpstr>
      <vt:lpstr> 6. Следы</vt:lpstr>
      <vt:lpstr> 7. Доступность информации для школы, родителей</vt:lpstr>
      <vt:lpstr> 7. Интенсивность, длительность</vt:lpstr>
      <vt:lpstr> 8. Для чего</vt:lpstr>
      <vt:lpstr> 9. Защита</vt:lpstr>
      <vt:lpstr>10. Закон</vt:lpstr>
      <vt:lpstr>11. Содержание</vt:lpstr>
      <vt:lpstr>12. Роль учителя !</vt:lpstr>
      <vt:lpstr>Реальность -Виртуальность</vt:lpstr>
      <vt:lpstr>Современные тенденции</vt:lpstr>
      <vt:lpstr>Классификация</vt:lpstr>
      <vt:lpstr>Исключение (виртуальный бойкот)</vt:lpstr>
      <vt:lpstr>Исключение (виртуальный бойкот). Ребенок все равно не уйдет из интернета !</vt:lpstr>
      <vt:lpstr>Домогательство, грумминг, секстинг, диссинг </vt:lpstr>
      <vt:lpstr>Презентация PowerPoint</vt:lpstr>
      <vt:lpstr>Современные интернет юристы</vt:lpstr>
      <vt:lpstr>Родительский аутинг</vt:lpstr>
      <vt:lpstr>Родительский аутинг</vt:lpstr>
      <vt:lpstr>Кто займется воспитанием Ваших детей!</vt:lpstr>
      <vt:lpstr>Фрейпинг и поддельные профили, обман, кетфишинг </vt:lpstr>
      <vt:lpstr>Хеппислепинг. Шок-контент.</vt:lpstr>
      <vt:lpstr>Троллинг – вербальная агрессия</vt:lpstr>
      <vt:lpstr>Хейтинг. Флейминг. Грифинг.  </vt:lpstr>
      <vt:lpstr>Уроки троллинга для чайников. 19 советов начинающему троллю. </vt:lpstr>
      <vt:lpstr>Презентация PowerPoint</vt:lpstr>
      <vt:lpstr>Презентация PowerPoint</vt:lpstr>
      <vt:lpstr>Кому Вы доказываете? !</vt:lpstr>
      <vt:lpstr>Политическое использование троллей</vt:lpstr>
      <vt:lpstr>Профилактическая работа</vt:lpstr>
      <vt:lpstr>Точки профилактики у детей и родителей </vt:lpstr>
      <vt:lpstr>Анонимность для детей и настройки приватности для родителей </vt:lpstr>
      <vt:lpstr>Законодательная база</vt:lpstr>
      <vt:lpstr>Законодательная база</vt:lpstr>
      <vt:lpstr>Презентация PowerPoint</vt:lpstr>
      <vt:lpstr>Что делать?</vt:lpstr>
      <vt:lpstr>Что делать?</vt:lpstr>
      <vt:lpstr>Что делать?</vt:lpstr>
      <vt:lpstr>Что делать?</vt:lpstr>
      <vt:lpstr>Что делать?</vt:lpstr>
      <vt:lpstr>Что делать?</vt:lpstr>
      <vt:lpstr>Что делать?</vt:lpstr>
      <vt:lpstr>Не спешить и не давить. Основа общения это доверие</vt:lpstr>
      <vt:lpstr>Рекомендации для педагогов. Лекции и тренинги для детей и родителей – конфликт, агрессия, виктимность, буллинг.</vt:lpstr>
      <vt:lpstr>Рекомендации для педагогов. Центр «Альгис». Ставрополь. Лекции для родителей и педагогов. </vt:lpstr>
      <vt:lpstr>Учителя тоже люди</vt:lpstr>
      <vt:lpstr>Презентация PowerPoint</vt:lpstr>
      <vt:lpstr>Психологические причины травли</vt:lpstr>
      <vt:lpstr>Источники и ссылки</vt:lpstr>
      <vt:lpstr> Команда проекта «Кибербуллинг»</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Врач</dc:creator>
  <cp:lastModifiedBy>Гагина Маргарита</cp:lastModifiedBy>
  <cp:revision>232</cp:revision>
  <dcterms:created xsi:type="dcterms:W3CDTF">2020-09-01T08:55:40Z</dcterms:created>
  <dcterms:modified xsi:type="dcterms:W3CDTF">2023-12-26T10:37:02Z</dcterms:modified>
</cp:coreProperties>
</file>